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35"/>
  </p:notesMasterIdLst>
  <p:sldIdLst>
    <p:sldId id="329" r:id="rId3"/>
    <p:sldId id="279" r:id="rId4"/>
    <p:sldId id="261" r:id="rId5"/>
    <p:sldId id="286" r:id="rId6"/>
    <p:sldId id="258" r:id="rId7"/>
    <p:sldId id="277" r:id="rId8"/>
    <p:sldId id="287" r:id="rId9"/>
    <p:sldId id="333" r:id="rId10"/>
    <p:sldId id="266" r:id="rId11"/>
    <p:sldId id="331" r:id="rId12"/>
    <p:sldId id="332" r:id="rId13"/>
    <p:sldId id="288" r:id="rId14"/>
    <p:sldId id="289" r:id="rId15"/>
    <p:sldId id="290" r:id="rId16"/>
    <p:sldId id="291" r:id="rId17"/>
    <p:sldId id="292" r:id="rId18"/>
    <p:sldId id="293" r:id="rId19"/>
    <p:sldId id="294" r:id="rId20"/>
    <p:sldId id="295" r:id="rId21"/>
    <p:sldId id="296" r:id="rId22"/>
    <p:sldId id="297" r:id="rId23"/>
    <p:sldId id="303" r:id="rId24"/>
    <p:sldId id="298" r:id="rId25"/>
    <p:sldId id="305" r:id="rId26"/>
    <p:sldId id="304" r:id="rId27"/>
    <p:sldId id="300" r:id="rId28"/>
    <p:sldId id="299" r:id="rId29"/>
    <p:sldId id="301" r:id="rId30"/>
    <p:sldId id="302" r:id="rId31"/>
    <p:sldId id="334" r:id="rId32"/>
    <p:sldId id="284" r:id="rId33"/>
    <p:sldId id="274" r:id="rId34"/>
  </p:sldIdLst>
  <p:sldSz cx="12192000" cy="6858000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Corbel" panose="020B0503020204020204" pitchFamily="34" charset="0"/>
      <p:regular r:id="rId42"/>
      <p:bold r:id="rId43"/>
      <p:italic r:id="rId44"/>
      <p:boldItalic r:id="rId45"/>
    </p:embeddedFont>
    <p:embeddedFont>
      <p:font typeface="Fira Sans" panose="020B0503050000020004" pitchFamily="34" charset="0"/>
      <p:regular r:id="rId46"/>
      <p:bold r:id="rId47"/>
      <p:italic r:id="rId48"/>
      <p:boldItalic r:id="rId49"/>
    </p:embeddedFont>
    <p:embeddedFont>
      <p:font typeface="Montserrat Medium" panose="00000600000000000000" pitchFamily="2" charset="-18"/>
      <p:regular r:id="rId50"/>
      <p:italic r:id="rId51"/>
    </p:embeddedFont>
    <p:embeddedFont>
      <p:font typeface="Open Sans" panose="020B0606030504020204" pitchFamily="34" charset="0"/>
      <p:regular r:id="rId52"/>
      <p:bold r:id="rId53"/>
      <p:italic r:id="rId54"/>
      <p:boldItalic r:id="rId55"/>
    </p:embeddedFont>
    <p:embeddedFont>
      <p:font typeface="Open Sans ExtraBold" panose="020B0906030804020204" pitchFamily="34" charset="0"/>
      <p:bold r:id="rId56"/>
      <p:italic r:id="rId57"/>
      <p:boldItalic r:id="rId58"/>
    </p:embeddedFont>
    <p:embeddedFont>
      <p:font typeface="Open Sans Light" panose="020B0306030504020204" pitchFamily="34" charset="0"/>
      <p:regular r:id="rId59"/>
      <p:italic r:id="rId60"/>
    </p:embeddedFont>
    <p:embeddedFont>
      <p:font typeface="Poppins Medium" panose="00000600000000000000" pitchFamily="2" charset="-18"/>
      <p:regular r:id="rId61"/>
      <p:italic r:id="rId62"/>
    </p:embeddedFont>
    <p:embeddedFont>
      <p:font typeface="Poppins SemiBold" panose="00000700000000000000" pitchFamily="2" charset="-18"/>
      <p:bold r:id="rId63"/>
      <p:boldItalic r:id="rId64"/>
    </p:embeddedFont>
    <p:embeddedFont>
      <p:font typeface="Segoe Print" panose="02000600000000000000" pitchFamily="2" charset="0"/>
      <p:regular r:id="rId65"/>
      <p:bold r:id="rId6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lia Sessa" initials="JS" lastIdx="0" clrIdx="0">
    <p:extLst>
      <p:ext uri="{19B8F6BF-5375-455C-9EA6-DF929625EA0E}">
        <p15:presenceInfo xmlns:p15="http://schemas.microsoft.com/office/powerpoint/2012/main" userId="S-1-5-21-124158533-2895148191-3113483641-1222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49A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31EC25-4BC6-4027-BE67-73427636238A}" v="52" dt="2025-09-09T11:53:03.1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24" autoAdjust="0"/>
    <p:restoredTop sz="69352" autoAdjust="0"/>
  </p:normalViewPr>
  <p:slideViewPr>
    <p:cSldViewPr snapToGrid="0">
      <p:cViewPr varScale="1">
        <p:scale>
          <a:sx n="59" d="100"/>
          <a:sy n="59" d="100"/>
        </p:scale>
        <p:origin x="1445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4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63" Type="http://schemas.openxmlformats.org/officeDocument/2006/relationships/font" Target="fonts/font28.fntdata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font" Target="fonts/font23.fntdata"/><Relationship Id="rId66" Type="http://schemas.openxmlformats.org/officeDocument/2006/relationships/font" Target="fonts/font31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font" Target="fonts/font22.fntdata"/><Relationship Id="rId61" Type="http://schemas.openxmlformats.org/officeDocument/2006/relationships/font" Target="fonts/font2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font" Target="fonts/font25.fntdata"/><Relationship Id="rId65" Type="http://schemas.openxmlformats.org/officeDocument/2006/relationships/font" Target="fonts/font3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64" Type="http://schemas.openxmlformats.org/officeDocument/2006/relationships/font" Target="fonts/font29.fntdata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16.fntdata"/><Relationship Id="rId72" Type="http://schemas.microsoft.com/office/2015/10/relationships/revisionInfo" Target="revisionInfo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font" Target="fonts/font24.fntdata"/><Relationship Id="rId67" Type="http://schemas.openxmlformats.org/officeDocument/2006/relationships/commentAuthors" Target="commentAuthors.xml"/><Relationship Id="rId20" Type="http://schemas.openxmlformats.org/officeDocument/2006/relationships/slide" Target="slides/slide18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62" Type="http://schemas.openxmlformats.org/officeDocument/2006/relationships/font" Target="fonts/font27.fntdata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F5BF00-1BC5-4701-AE32-A7DCF3BD68D0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1E6322-2177-4B14-9DEB-AE79205C54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456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75999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62D2E-424C-8176-AE15-E362F5A7B5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1799E3-9FE3-5EE0-702C-E49DFDDC54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D6DD78-12E1-5478-F70D-5FDE695F6A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47AD55-45E2-D62C-2802-CF641300A0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F69CF-EDAA-4005-966F-1EDD11AE816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0923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59E5E1-F170-DC49-F5E8-21C8F7324A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9AB834-C2FF-65C7-3075-BB773CC978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30FF65-D44B-518C-A0F1-6B8A92F8C1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CF54C6-3810-E8F7-5089-599751C952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F69CF-EDAA-4005-966F-1EDD11AE816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7228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5F3D5-AF4F-4B58-9229-7543C973E92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681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F69CF-EDAA-4005-966F-1EDD11AE816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472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F69CF-EDAA-4005-966F-1EDD11AE816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755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F69CF-EDAA-4005-966F-1EDD11AE816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3261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5F3D5-AF4F-4B58-9229-7543C973E92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167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F69CF-EDAA-4005-966F-1EDD11AE816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5460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F69CF-EDAA-4005-966F-1EDD11AE816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858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F69CF-EDAA-4005-966F-1EDD11AE816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153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Ispunite</a:t>
            </a:r>
            <a:r>
              <a:rPr lang="en-GB" dirty="0"/>
              <a:t> </a:t>
            </a:r>
            <a:r>
              <a:rPr lang="en-GB" dirty="0" err="1"/>
              <a:t>zahtjeve</a:t>
            </a:r>
            <a:r>
              <a:rPr lang="en-GB" dirty="0"/>
              <a:t> za </a:t>
            </a:r>
            <a:r>
              <a:rPr lang="en-GB" dirty="0" err="1"/>
              <a:t>usklađenost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F69CF-EDAA-4005-966F-1EDD11AE816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8265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5F3D5-AF4F-4B58-9229-7543C973E92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8203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F69CF-EDAA-4005-966F-1EDD11AE816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1189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F69CF-EDAA-4005-966F-1EDD11AE816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7106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F69CF-EDAA-4005-966F-1EDD11AE816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6603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F69CF-EDAA-4005-966F-1EDD11AE816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0999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F69CF-EDAA-4005-966F-1EDD11AE816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6224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F69CF-EDAA-4005-966F-1EDD11AE816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5530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F69CF-EDAA-4005-966F-1EDD11AE816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2555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F69CF-EDAA-4005-966F-1EDD11AE816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8526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F69CF-EDAA-4005-966F-1EDD11AE816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664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F69CF-EDAA-4005-966F-1EDD11AE816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6896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C65944-EEDE-74CE-8451-FAD2D894A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D629F2-6EA0-A649-9BC7-AD86A796E9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77E1E4-5DE0-CF6D-F01A-ED524BEFF7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153428-0A69-6D87-C0C1-8EA6BE467F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F69CF-EDAA-4005-966F-1EDD11AE816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0653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F69CF-EDAA-4005-966F-1EDD11AE816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5250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D5F3D5-AF4F-4B58-9229-7543C973E92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24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F69CF-EDAA-4005-966F-1EDD11AE816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3457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Odvrati</a:t>
            </a:r>
            <a:r>
              <a:rPr lang="en-US" dirty="0"/>
              <a:t>. </a:t>
            </a:r>
            <a:r>
              <a:rPr lang="en-US" dirty="0" err="1"/>
              <a:t>Otkrije</a:t>
            </a:r>
            <a:r>
              <a:rPr lang="en-US" dirty="0"/>
              <a:t>. </a:t>
            </a:r>
            <a:r>
              <a:rPr lang="en-US" dirty="0" err="1"/>
              <a:t>Prekinuti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F69CF-EDAA-4005-966F-1EDD11AE816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2152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F69CF-EDAA-4005-966F-1EDD11AE816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2070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ECD95C-995F-EC73-60B7-9862649F2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758BD2-48AA-CC6A-5802-F95B9C61FF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5897A2-48D0-D18A-60D9-24DC128FAF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815C2C-E7E9-FD21-181F-2E22DACF64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F69CF-EDAA-4005-966F-1EDD11AE816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621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F69CF-EDAA-4005-966F-1EDD11AE816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869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0FFB2-FA3B-411C-AD6B-435C8BCA829E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E3C1C-5403-4021-AA91-1470F7623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737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0FFB2-FA3B-411C-AD6B-435C8BCA829E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E3C1C-5403-4021-AA91-1470F7623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7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0FFB2-FA3B-411C-AD6B-435C8BCA829E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E3C1C-5403-4021-AA91-1470F7623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4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12105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4093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0FFB2-FA3B-411C-AD6B-435C8BCA829E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E3C1C-5403-4021-AA91-1470F7623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304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0FFB2-FA3B-411C-AD6B-435C8BCA829E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E3C1C-5403-4021-AA91-1470F7623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127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0FFB2-FA3B-411C-AD6B-435C8BCA829E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E3C1C-5403-4021-AA91-1470F7623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062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0FFB2-FA3B-411C-AD6B-435C8BCA829E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E3C1C-5403-4021-AA91-1470F7623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81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0FFB2-FA3B-411C-AD6B-435C8BCA829E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E3C1C-5403-4021-AA91-1470F7623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847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0FFB2-FA3B-411C-AD6B-435C8BCA829E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E3C1C-5403-4021-AA91-1470F7623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872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0FFB2-FA3B-411C-AD6B-435C8BCA829E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E3C1C-5403-4021-AA91-1470F7623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596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0FFB2-FA3B-411C-AD6B-435C8BCA829E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E3C1C-5403-4021-AA91-1470F7623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804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0FFB2-FA3B-411C-AD6B-435C8BCA829E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E3C1C-5403-4021-AA91-1470F7623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452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1B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2746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lvl1pPr algn="ctr" defTabSz="457109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16" indent="-171416" algn="l" defTabSz="457109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01" indent="-142846" algn="l" defTabSz="457109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386" indent="-114277" algn="l" defTabSz="457109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99940" indent="-114277" algn="l" defTabSz="457109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494" indent="-114277" algn="l" defTabSz="457109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049" indent="-114277" algn="l" defTabSz="457109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603" indent="-114277" algn="l" defTabSz="457109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157" indent="-114277" algn="l" defTabSz="457109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2711" indent="-114277" algn="l" defTabSz="457109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0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554" algn="l" defTabSz="45710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109" algn="l" defTabSz="45710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663" algn="l" defTabSz="45710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217" algn="l" defTabSz="45710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2771" algn="l" defTabSz="45710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326" algn="l" defTabSz="45710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599880" algn="l" defTabSz="45710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434" algn="l" defTabSz="45710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18" Type="http://schemas.openxmlformats.org/officeDocument/2006/relationships/image" Target="../media/image1.png"/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17" Type="http://schemas.openxmlformats.org/officeDocument/2006/relationships/image" Target="../media/image73.jpe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7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11" Type="http://schemas.openxmlformats.org/officeDocument/2006/relationships/image" Target="../media/image67.jpeg"/><Relationship Id="rId5" Type="http://schemas.openxmlformats.org/officeDocument/2006/relationships/image" Target="../media/image61.jpeg"/><Relationship Id="rId15" Type="http://schemas.openxmlformats.org/officeDocument/2006/relationships/image" Target="../media/image71.png"/><Relationship Id="rId10" Type="http://schemas.openxmlformats.org/officeDocument/2006/relationships/image" Target="../media/image66.jpe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emf"/><Relationship Id="rId3" Type="http://schemas.openxmlformats.org/officeDocument/2006/relationships/image" Target="../media/image90.png"/><Relationship Id="rId7" Type="http://schemas.openxmlformats.org/officeDocument/2006/relationships/image" Target="../media/image93.emf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97.emf"/><Relationship Id="rId5" Type="http://schemas.openxmlformats.org/officeDocument/2006/relationships/image" Target="../media/image92.png"/><Relationship Id="rId10" Type="http://schemas.openxmlformats.org/officeDocument/2006/relationships/image" Target="../media/image96.emf"/><Relationship Id="rId4" Type="http://schemas.openxmlformats.org/officeDocument/2006/relationships/image" Target="../media/image91.png"/><Relationship Id="rId9" Type="http://schemas.openxmlformats.org/officeDocument/2006/relationships/image" Target="../media/image95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98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26" Type="http://schemas.openxmlformats.org/officeDocument/2006/relationships/image" Target="../media/image30.png"/><Relationship Id="rId3" Type="http://schemas.openxmlformats.org/officeDocument/2006/relationships/image" Target="../media/image7.png"/><Relationship Id="rId21" Type="http://schemas.openxmlformats.org/officeDocument/2006/relationships/image" Target="../media/image25.svg"/><Relationship Id="rId34" Type="http://schemas.openxmlformats.org/officeDocument/2006/relationships/image" Target="../media/image1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svg"/><Relationship Id="rId25" Type="http://schemas.openxmlformats.org/officeDocument/2006/relationships/image" Target="../media/image29.svg"/><Relationship Id="rId33" Type="http://schemas.openxmlformats.org/officeDocument/2006/relationships/image" Target="../media/image37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29" Type="http://schemas.openxmlformats.org/officeDocument/2006/relationships/image" Target="../media/image33.sv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24" Type="http://schemas.openxmlformats.org/officeDocument/2006/relationships/image" Target="../media/image28.png"/><Relationship Id="rId32" Type="http://schemas.openxmlformats.org/officeDocument/2006/relationships/image" Target="../media/image36.png"/><Relationship Id="rId5" Type="http://schemas.openxmlformats.org/officeDocument/2006/relationships/image" Target="../media/image9.png"/><Relationship Id="rId15" Type="http://schemas.openxmlformats.org/officeDocument/2006/relationships/image" Target="../media/image19.svg"/><Relationship Id="rId23" Type="http://schemas.openxmlformats.org/officeDocument/2006/relationships/image" Target="../media/image27.svg"/><Relationship Id="rId28" Type="http://schemas.openxmlformats.org/officeDocument/2006/relationships/image" Target="../media/image32.png"/><Relationship Id="rId10" Type="http://schemas.openxmlformats.org/officeDocument/2006/relationships/image" Target="../media/image14.svg"/><Relationship Id="rId19" Type="http://schemas.openxmlformats.org/officeDocument/2006/relationships/image" Target="../media/image23.svg"/><Relationship Id="rId31" Type="http://schemas.openxmlformats.org/officeDocument/2006/relationships/image" Target="../media/image35.sv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Relationship Id="rId27" Type="http://schemas.openxmlformats.org/officeDocument/2006/relationships/image" Target="../media/image31.svg"/><Relationship Id="rId30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61996" y="5308355"/>
            <a:ext cx="838196" cy="812694"/>
          </a:xfrm>
          <a:prstGeom prst="rect">
            <a:avLst/>
          </a:prstGeom>
          <a:noFill/>
          <a:ln w="63500">
            <a:solidFill>
              <a:srgbClr val="FD4D57"/>
            </a:solidFill>
            <a:prstDash val="solid"/>
          </a:ln>
        </p:spPr>
        <p:txBody>
          <a:bodyPr/>
          <a:lstStyle/>
          <a:p>
            <a:pPr defTabSz="457109"/>
            <a:endParaRPr lang="en-UA" sz="9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46" y="5397244"/>
            <a:ext cx="2019290" cy="634917"/>
          </a:xfrm>
          <a:prstGeom prst="rect">
            <a:avLst/>
          </a:prstGeom>
          <a:solidFill>
            <a:srgbClr val="0C1B33"/>
          </a:solidFill>
          <a:ln/>
        </p:spPr>
        <p:txBody>
          <a:bodyPr/>
          <a:lstStyle/>
          <a:p>
            <a:pPr defTabSz="457109"/>
            <a:endParaRPr lang="en-UA" sz="9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Text 2"/>
          <p:cNvSpPr/>
          <p:nvPr/>
        </p:nvSpPr>
        <p:spPr>
          <a:xfrm>
            <a:off x="1047745" y="5435339"/>
            <a:ext cx="1555742" cy="3343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457109">
              <a:lnSpc>
                <a:spcPts val="2080"/>
              </a:lnSpc>
            </a:pPr>
            <a:r>
              <a:rPr lang="hr-HR" sz="1600" dirty="0">
                <a:solidFill>
                  <a:srgbClr val="FFFFFF">
                    <a:alpha val="100000"/>
                  </a:srgbClr>
                </a:solidFill>
                <a:latin typeface="Poppins Medium" pitchFamily="34" charset="0"/>
                <a:ea typeface="Poppins Medium" pitchFamily="34" charset="-122"/>
                <a:cs typeface="Poppins Medium" pitchFamily="34" charset="-120"/>
              </a:rPr>
              <a:t>Predstavlja</a:t>
            </a:r>
            <a:endParaRPr lang="en-US" sz="16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 3"/>
          <p:cNvSpPr/>
          <p:nvPr/>
        </p:nvSpPr>
        <p:spPr>
          <a:xfrm>
            <a:off x="1047745" y="5727401"/>
            <a:ext cx="2336788" cy="3343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defTabSz="457109">
              <a:lnSpc>
                <a:spcPts val="2080"/>
              </a:lnSpc>
            </a:pPr>
            <a:r>
              <a:rPr lang="hr-HR" sz="1600" dirty="0">
                <a:solidFill>
                  <a:srgbClr val="FFFFFF">
                    <a:alpha val="100000"/>
                  </a:srgbClr>
                </a:solidFill>
                <a:latin typeface="Poppins SemiBold" pitchFamily="34" charset="0"/>
                <a:cs typeface="Poppins SemiBold" pitchFamily="34" charset="-120"/>
              </a:rPr>
              <a:t>Damir Hrs</a:t>
            </a:r>
            <a:endParaRPr lang="en-US" sz="16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" name="Image 0" descr="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346" y="736951"/>
            <a:ext cx="1835141" cy="495880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761997" y="2201494"/>
            <a:ext cx="5541404" cy="199787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defTabSz="457109">
              <a:lnSpc>
                <a:spcPts val="4799"/>
              </a:lnSpc>
            </a:pPr>
            <a:r>
              <a:rPr lang="hr-HR" sz="3999" dirty="0">
                <a:solidFill>
                  <a:srgbClr val="F9F9FB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Platforma </a:t>
            </a:r>
            <a:r>
              <a:rPr lang="en-US" sz="3999" dirty="0">
                <a:solidFill>
                  <a:srgbClr val="F9F9FB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za upravljanje </a:t>
            </a:r>
            <a:r>
              <a:rPr lang="en-US" sz="3999" dirty="0" err="1">
                <a:solidFill>
                  <a:srgbClr val="F9F9FB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internim</a:t>
            </a:r>
            <a:r>
              <a:rPr lang="en-US" sz="3999" dirty="0">
                <a:solidFill>
                  <a:srgbClr val="F9F9FB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 </a:t>
            </a:r>
            <a:r>
              <a:rPr lang="en-US" sz="3999" dirty="0" err="1">
                <a:solidFill>
                  <a:srgbClr val="F9F9FB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rizicima</a:t>
            </a:r>
            <a:endParaRPr lang="en-US" sz="3999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8" name="Image 1" descr=" 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466" y="2235355"/>
            <a:ext cx="4190978" cy="4622198"/>
          </a:xfrm>
          <a:prstGeom prst="rect">
            <a:avLst/>
          </a:prstGeom>
        </p:spPr>
      </p:pic>
      <p:pic>
        <p:nvPicPr>
          <p:cNvPr id="9" name="Image 2" descr=" 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8963" y="447"/>
            <a:ext cx="4952974" cy="6857107"/>
          </a:xfrm>
          <a:prstGeom prst="rect">
            <a:avLst/>
          </a:prstGeom>
        </p:spPr>
      </p:pic>
      <p:pic>
        <p:nvPicPr>
          <p:cNvPr id="10" name="Image 3" descr=" 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2624" y="447"/>
            <a:ext cx="2999313" cy="330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635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7A4CF-05D1-87D0-A351-550726790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D736B96-7A15-CFDD-1EA2-F506960D0474}"/>
              </a:ext>
            </a:extLst>
          </p:cNvPr>
          <p:cNvSpPr/>
          <p:nvPr/>
        </p:nvSpPr>
        <p:spPr>
          <a:xfrm rot="5400000">
            <a:off x="5840938" y="-5840938"/>
            <a:ext cx="510121" cy="12192000"/>
          </a:xfrm>
          <a:prstGeom prst="rect">
            <a:avLst/>
          </a:prstGeom>
          <a:solidFill>
            <a:srgbClr val="649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D44E99-A6F2-2452-C312-26F78F378D9E}"/>
              </a:ext>
            </a:extLst>
          </p:cNvPr>
          <p:cNvSpPr/>
          <p:nvPr/>
        </p:nvSpPr>
        <p:spPr>
          <a:xfrm>
            <a:off x="1" y="6347878"/>
            <a:ext cx="510121" cy="5101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359BB5-9221-2FD3-DAB7-2931E8B3977D}"/>
              </a:ext>
            </a:extLst>
          </p:cNvPr>
          <p:cNvSpPr txBox="1"/>
          <p:nvPr/>
        </p:nvSpPr>
        <p:spPr>
          <a:xfrm>
            <a:off x="51119" y="6435209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7</a:t>
            </a:r>
          </a:p>
        </p:txBody>
      </p:sp>
      <p:sp>
        <p:nvSpPr>
          <p:cNvPr id="15" name="Прямоугольник 49">
            <a:extLst>
              <a:ext uri="{FF2B5EF4-FFF2-40B4-BE49-F238E27FC236}">
                <a16:creationId xmlns:a16="http://schemas.microsoft.com/office/drawing/2014/main" id="{8DA59ABA-54F6-D415-6507-9D243BB2CE35}"/>
              </a:ext>
            </a:extLst>
          </p:cNvPr>
          <p:cNvSpPr/>
          <p:nvPr/>
        </p:nvSpPr>
        <p:spPr>
          <a:xfrm>
            <a:off x="9070259" y="118296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Full </a:t>
            </a:r>
            <a:r>
              <a:rPr lang="ru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</a:t>
            </a:r>
            <a:r>
              <a:rPr lang="en-US" sz="1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ycle</a:t>
            </a:r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Insider Threat Management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BF58004-4F6C-3E17-ED26-0EB07BF4F5DE}"/>
              </a:ext>
            </a:extLst>
          </p:cNvPr>
          <p:cNvSpPr txBox="1">
            <a:spLocks/>
          </p:cNvSpPr>
          <p:nvPr/>
        </p:nvSpPr>
        <p:spPr>
          <a:xfrm>
            <a:off x="778394" y="883876"/>
            <a:ext cx="9530745" cy="6117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3200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Jump server implementacija</a:t>
            </a:r>
          </a:p>
        </p:txBody>
      </p:sp>
      <p:cxnSp>
        <p:nvCxnSpPr>
          <p:cNvPr id="21" name="Прямая соединительная линия 41">
            <a:extLst>
              <a:ext uri="{FF2B5EF4-FFF2-40B4-BE49-F238E27FC236}">
                <a16:creationId xmlns:a16="http://schemas.microsoft.com/office/drawing/2014/main" id="{A4A339EF-3C92-B12A-A6F7-10C4644F8158}"/>
              </a:ext>
            </a:extLst>
          </p:cNvPr>
          <p:cNvCxnSpPr>
            <a:cxnSpLocks/>
          </p:cNvCxnSpPr>
          <p:nvPr/>
        </p:nvCxnSpPr>
        <p:spPr>
          <a:xfrm>
            <a:off x="-3405" y="1157695"/>
            <a:ext cx="668568" cy="337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" name="Image 0" descr=" ">
            <a:extLst>
              <a:ext uri="{FF2B5EF4-FFF2-40B4-BE49-F238E27FC236}">
                <a16:creationId xmlns:a16="http://schemas.microsoft.com/office/drawing/2014/main" id="{7488B747-5056-C428-8887-7CB367FCB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11" y="59319"/>
            <a:ext cx="1408543" cy="380608"/>
          </a:xfrm>
          <a:prstGeom prst="rect">
            <a:avLst/>
          </a:prstGeom>
        </p:spPr>
      </p:pic>
      <p:pic>
        <p:nvPicPr>
          <p:cNvPr id="6" name="Image 0" descr=" ">
            <a:extLst>
              <a:ext uri="{FF2B5EF4-FFF2-40B4-BE49-F238E27FC236}">
                <a16:creationId xmlns:a16="http://schemas.microsoft.com/office/drawing/2014/main" id="{B6B37F2A-6AE5-6307-5E8A-C306CF372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4669" y="1654438"/>
            <a:ext cx="8371657" cy="51193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AB4D2A-8C8F-DEAD-DF8C-EA59D51773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2202" y="1340815"/>
            <a:ext cx="9019341" cy="551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134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6EDBDC-3006-9D21-726D-855E569C36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DF39DF3-E68E-C4FE-B761-F884387E9352}"/>
              </a:ext>
            </a:extLst>
          </p:cNvPr>
          <p:cNvSpPr/>
          <p:nvPr/>
        </p:nvSpPr>
        <p:spPr>
          <a:xfrm rot="5400000">
            <a:off x="5840938" y="-5840938"/>
            <a:ext cx="510121" cy="12192000"/>
          </a:xfrm>
          <a:prstGeom prst="rect">
            <a:avLst/>
          </a:prstGeom>
          <a:solidFill>
            <a:srgbClr val="649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2CE6167-0125-F0D3-D6CE-B94E091120B2}"/>
              </a:ext>
            </a:extLst>
          </p:cNvPr>
          <p:cNvSpPr/>
          <p:nvPr/>
        </p:nvSpPr>
        <p:spPr>
          <a:xfrm>
            <a:off x="1" y="6347878"/>
            <a:ext cx="510121" cy="5101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8FB782-9A7A-B2D2-E2B3-EF7981BDC2F4}"/>
              </a:ext>
            </a:extLst>
          </p:cNvPr>
          <p:cNvSpPr txBox="1"/>
          <p:nvPr/>
        </p:nvSpPr>
        <p:spPr>
          <a:xfrm>
            <a:off x="51119" y="6435209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lang="en-US" sz="16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25" name="Прямоугольник 49">
            <a:extLst>
              <a:ext uri="{FF2B5EF4-FFF2-40B4-BE49-F238E27FC236}">
                <a16:creationId xmlns:a16="http://schemas.microsoft.com/office/drawing/2014/main" id="{26F4571A-6EBF-2028-C864-E7F550F91A5D}"/>
              </a:ext>
            </a:extLst>
          </p:cNvPr>
          <p:cNvSpPr/>
          <p:nvPr/>
        </p:nvSpPr>
        <p:spPr>
          <a:xfrm>
            <a:off x="9070259" y="118296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Full </a:t>
            </a:r>
            <a:r>
              <a:rPr lang="ru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</a:t>
            </a:r>
            <a:r>
              <a:rPr lang="en-US" sz="1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ycle</a:t>
            </a:r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Insider Threat Management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2FF01E7-2ED7-66E2-AD78-3EBE666156CA}"/>
              </a:ext>
            </a:extLst>
          </p:cNvPr>
          <p:cNvSpPr txBox="1">
            <a:spLocks/>
          </p:cNvSpPr>
          <p:nvPr/>
        </p:nvSpPr>
        <p:spPr>
          <a:xfrm>
            <a:off x="778394" y="883876"/>
            <a:ext cx="9530745" cy="6117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3200" b="1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Sigurno</a:t>
            </a:r>
            <a:r>
              <a:rPr lang="en-US" sz="3200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upravljanje </a:t>
            </a:r>
            <a:r>
              <a:rPr lang="en-US" sz="3200" b="1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lozinkama</a:t>
            </a:r>
            <a:endParaRPr lang="en-US" sz="3200" b="1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cxnSp>
        <p:nvCxnSpPr>
          <p:cNvPr id="11" name="Прямая соединительная линия 41">
            <a:extLst>
              <a:ext uri="{FF2B5EF4-FFF2-40B4-BE49-F238E27FC236}">
                <a16:creationId xmlns:a16="http://schemas.microsoft.com/office/drawing/2014/main" id="{55DFD0B8-4ACE-8553-BF5D-50EE6F757397}"/>
              </a:ext>
            </a:extLst>
          </p:cNvPr>
          <p:cNvCxnSpPr>
            <a:cxnSpLocks/>
          </p:cNvCxnSpPr>
          <p:nvPr/>
        </p:nvCxnSpPr>
        <p:spPr>
          <a:xfrm>
            <a:off x="-3405" y="1157695"/>
            <a:ext cx="668568" cy="337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" name="Image 0" descr=" ">
            <a:extLst>
              <a:ext uri="{FF2B5EF4-FFF2-40B4-BE49-F238E27FC236}">
                <a16:creationId xmlns:a16="http://schemas.microsoft.com/office/drawing/2014/main" id="{A93815A1-4AFD-27C6-08FD-65E4BDD25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11" y="59319"/>
            <a:ext cx="1408543" cy="380608"/>
          </a:xfrm>
          <a:prstGeom prst="rect">
            <a:avLst/>
          </a:prstGeom>
        </p:spPr>
      </p:pic>
      <p:sp>
        <p:nvSpPr>
          <p:cNvPr id="4" name="Shape 7">
            <a:extLst>
              <a:ext uri="{FF2B5EF4-FFF2-40B4-BE49-F238E27FC236}">
                <a16:creationId xmlns:a16="http://schemas.microsoft.com/office/drawing/2014/main" id="{C6D85FC0-AD49-6E67-77D2-DF222DA3C66F}"/>
              </a:ext>
            </a:extLst>
          </p:cNvPr>
          <p:cNvSpPr/>
          <p:nvPr/>
        </p:nvSpPr>
        <p:spPr>
          <a:xfrm>
            <a:off x="3336328" y="1625372"/>
            <a:ext cx="3081587" cy="4870192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U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9C5D20-2A75-4297-C24D-54D33C9F5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5746" y="1413999"/>
            <a:ext cx="6024513" cy="539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59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487" r="25438" b="26159"/>
          <a:stretch/>
        </p:blipFill>
        <p:spPr>
          <a:xfrm>
            <a:off x="0" y="-353839"/>
            <a:ext cx="12597899" cy="72118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-353839"/>
            <a:ext cx="12203003" cy="721184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Isosceles Triangle 21"/>
          <p:cNvSpPr/>
          <p:nvPr/>
        </p:nvSpPr>
        <p:spPr>
          <a:xfrm rot="10800000">
            <a:off x="-2986573" y="-361792"/>
            <a:ext cx="8223764" cy="4231178"/>
          </a:xfrm>
          <a:prstGeom prst="triangle">
            <a:avLst/>
          </a:prstGeom>
          <a:solidFill>
            <a:schemeClr val="bg2">
              <a:alpha val="4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27"/>
          <p:cNvSpPr/>
          <p:nvPr/>
        </p:nvSpPr>
        <p:spPr>
          <a:xfrm>
            <a:off x="-1872840" y="2626822"/>
            <a:ext cx="8223764" cy="4231178"/>
          </a:xfrm>
          <a:prstGeom prst="triangle">
            <a:avLst/>
          </a:prstGeom>
          <a:solidFill>
            <a:schemeClr val="bg2">
              <a:alpha val="5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Isosceles Triangle 24"/>
          <p:cNvSpPr/>
          <p:nvPr/>
        </p:nvSpPr>
        <p:spPr>
          <a:xfrm>
            <a:off x="-4114800" y="2617985"/>
            <a:ext cx="8223764" cy="4231178"/>
          </a:xfrm>
          <a:prstGeom prst="triangle">
            <a:avLst/>
          </a:prstGeom>
          <a:solidFill>
            <a:schemeClr val="accent3">
              <a:alpha val="23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/>
          <p:cNvSpPr/>
          <p:nvPr/>
        </p:nvSpPr>
        <p:spPr>
          <a:xfrm>
            <a:off x="3962400" y="2626822"/>
            <a:ext cx="8223764" cy="4231178"/>
          </a:xfrm>
          <a:prstGeom prst="triangle">
            <a:avLst/>
          </a:prstGeom>
          <a:solidFill>
            <a:schemeClr val="bg2">
              <a:alpha val="5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Isosceles Triangle 14"/>
          <p:cNvSpPr/>
          <p:nvPr/>
        </p:nvSpPr>
        <p:spPr>
          <a:xfrm rot="10800000">
            <a:off x="8077200" y="-1474634"/>
            <a:ext cx="8223764" cy="4231178"/>
          </a:xfrm>
          <a:prstGeom prst="triangle">
            <a:avLst/>
          </a:prstGeom>
          <a:solidFill>
            <a:schemeClr val="bg2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/>
          <p:cNvSpPr/>
          <p:nvPr/>
        </p:nvSpPr>
        <p:spPr>
          <a:xfrm rot="10800000">
            <a:off x="3978582" y="-1474635"/>
            <a:ext cx="7839044" cy="4231178"/>
          </a:xfrm>
          <a:prstGeom prst="triangle">
            <a:avLst/>
          </a:prstGeom>
          <a:solidFill>
            <a:schemeClr val="bg2">
              <a:alpha val="5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/>
          <p:cNvSpPr/>
          <p:nvPr/>
        </p:nvSpPr>
        <p:spPr>
          <a:xfrm>
            <a:off x="8014453" y="2626822"/>
            <a:ext cx="8296342" cy="4231178"/>
          </a:xfrm>
          <a:prstGeom prst="triangle">
            <a:avLst/>
          </a:prstGeom>
          <a:solidFill>
            <a:schemeClr val="bg2">
              <a:alpha val="6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 rot="10800000">
            <a:off x="-4114801" y="-1474635"/>
            <a:ext cx="8223764" cy="4231178"/>
          </a:xfrm>
          <a:prstGeom prst="triangle">
            <a:avLst/>
          </a:prstGeom>
          <a:solidFill>
            <a:schemeClr val="accent3">
              <a:alpha val="15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Isosceles Triangle 26"/>
          <p:cNvSpPr/>
          <p:nvPr/>
        </p:nvSpPr>
        <p:spPr>
          <a:xfrm rot="10800000">
            <a:off x="73092" y="-3384631"/>
            <a:ext cx="8223764" cy="4231178"/>
          </a:xfrm>
          <a:prstGeom prst="triangle">
            <a:avLst/>
          </a:prstGeom>
          <a:solidFill>
            <a:schemeClr val="bg2">
              <a:alpha val="4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D7A7D753-4014-62BB-0375-1FC28D646132}"/>
              </a:ext>
            </a:extLst>
          </p:cNvPr>
          <p:cNvSpPr txBox="1">
            <a:spLocks/>
          </p:cNvSpPr>
          <p:nvPr/>
        </p:nvSpPr>
        <p:spPr>
          <a:xfrm>
            <a:off x="2184149" y="198329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latin typeface="Fira Sans" pitchFamily="34" charset="0"/>
                <a:ea typeface="Fira Sans" pitchFamily="34" charset="0"/>
              </a:rPr>
              <a:t>Ekran server i </a:t>
            </a:r>
            <a:r>
              <a:rPr lang="en-US" sz="4000" b="1" dirty="0" err="1">
                <a:solidFill>
                  <a:schemeClr val="bg1"/>
                </a:solidFill>
                <a:latin typeface="Fira Sans" pitchFamily="34" charset="0"/>
                <a:ea typeface="Fira Sans" pitchFamily="34" charset="0"/>
              </a:rPr>
              <a:t>upravljački</a:t>
            </a:r>
            <a:r>
              <a:rPr lang="en-US" sz="4000" b="1" dirty="0">
                <a:solidFill>
                  <a:schemeClr val="bg1"/>
                </a:solidFill>
                <a:latin typeface="Fira Sans" pitchFamily="34" charset="0"/>
                <a:ea typeface="Fira Sans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Fira Sans" pitchFamily="34" charset="0"/>
                <a:ea typeface="Fira Sans" pitchFamily="34" charset="0"/>
              </a:rPr>
              <a:t>modul</a:t>
            </a:r>
            <a:endParaRPr lang="ru-RU" sz="4000" b="1" dirty="0">
              <a:solidFill>
                <a:schemeClr val="bg1"/>
              </a:solidFill>
              <a:latin typeface="Fira Sans" pitchFamily="34" charset="0"/>
              <a:ea typeface="Fira Sans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A01B10-3773-8406-9D4A-6663042ABBBD}"/>
              </a:ext>
            </a:extLst>
          </p:cNvPr>
          <p:cNvSpPr txBox="1"/>
          <p:nvPr/>
        </p:nvSpPr>
        <p:spPr>
          <a:xfrm>
            <a:off x="3336277" y="3302663"/>
            <a:ext cx="576064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Fira Sans" pitchFamily="34" charset="0"/>
                <a:ea typeface="Fira Sans" pitchFamily="34" charset="0"/>
              </a:rPr>
              <a:t>Upravljanje </a:t>
            </a:r>
            <a:r>
              <a:rPr lang="en-US" sz="2400" dirty="0" err="1">
                <a:solidFill>
                  <a:schemeClr val="bg1"/>
                </a:solidFill>
                <a:latin typeface="Fira Sans" pitchFamily="34" charset="0"/>
                <a:ea typeface="Fira Sans" pitchFamily="34" charset="0"/>
              </a:rPr>
              <a:t>korisnicima</a:t>
            </a:r>
            <a:r>
              <a:rPr lang="en-US" sz="2400" dirty="0">
                <a:solidFill>
                  <a:schemeClr val="bg1"/>
                </a:solidFill>
                <a:latin typeface="Fira Sans" pitchFamily="34" charset="0"/>
                <a:ea typeface="Fira Sans" pitchFamily="34" charset="0"/>
              </a:rPr>
              <a:t> i </a:t>
            </a:r>
            <a:r>
              <a:rPr lang="en-US" sz="2400" dirty="0" err="1">
                <a:solidFill>
                  <a:schemeClr val="bg1"/>
                </a:solidFill>
                <a:latin typeface="Fira Sans" pitchFamily="34" charset="0"/>
                <a:ea typeface="Fira Sans" pitchFamily="34" charset="0"/>
              </a:rPr>
              <a:t>konfiguracija</a:t>
            </a:r>
            <a:r>
              <a:rPr lang="en-US" sz="2400" dirty="0">
                <a:solidFill>
                  <a:schemeClr val="bg1"/>
                </a:solidFill>
                <a:latin typeface="Fira Sans" pitchFamily="34" charset="0"/>
                <a:ea typeface="Fira Sans" pitchFamily="34" charset="0"/>
              </a:rPr>
              <a:t> alata</a:t>
            </a:r>
          </a:p>
        </p:txBody>
      </p:sp>
      <p:pic>
        <p:nvPicPr>
          <p:cNvPr id="2" name="Image 0" descr=" ">
            <a:extLst>
              <a:ext uri="{FF2B5EF4-FFF2-40B4-BE49-F238E27FC236}">
                <a16:creationId xmlns:a16="http://schemas.microsoft.com/office/drawing/2014/main" id="{B5ED56C4-44E4-87B3-7137-0881E97CF7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938" y="-116715"/>
            <a:ext cx="1408543" cy="38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9741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5400000">
            <a:off x="5840938" y="-5840938"/>
            <a:ext cx="510121" cy="12192000"/>
          </a:xfrm>
          <a:prstGeom prst="rect">
            <a:avLst/>
          </a:prstGeom>
          <a:solidFill>
            <a:srgbClr val="649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" y="6347878"/>
            <a:ext cx="510121" cy="5101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1119" y="6435209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9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977669" y="1401710"/>
            <a:ext cx="10227657" cy="7208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endParaRPr lang="en-US" sz="3600" dirty="0">
              <a:solidFill>
                <a:schemeClr val="accent3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0" name="Прямоугольник 49">
            <a:extLst>
              <a:ext uri="{FF2B5EF4-FFF2-40B4-BE49-F238E27FC236}">
                <a16:creationId xmlns:a16="http://schemas.microsoft.com/office/drawing/2014/main" id="{BC7E497F-2D44-1840-A70A-7B0265D3A8EF}"/>
              </a:ext>
            </a:extLst>
          </p:cNvPr>
          <p:cNvSpPr/>
          <p:nvPr/>
        </p:nvSpPr>
        <p:spPr>
          <a:xfrm>
            <a:off x="9070259" y="118296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Full </a:t>
            </a:r>
            <a:r>
              <a:rPr lang="ru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</a:t>
            </a:r>
            <a:r>
              <a:rPr lang="en-US" sz="1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ycle</a:t>
            </a:r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Insider Threat Management</a:t>
            </a:r>
          </a:p>
        </p:txBody>
      </p:sp>
      <p:cxnSp>
        <p:nvCxnSpPr>
          <p:cNvPr id="21" name="Прямая соединительная линия 41">
            <a:extLst>
              <a:ext uri="{FF2B5EF4-FFF2-40B4-BE49-F238E27FC236}">
                <a16:creationId xmlns:a16="http://schemas.microsoft.com/office/drawing/2014/main" id="{F3EB83D3-2242-7D4A-B312-184D07DB9BBA}"/>
              </a:ext>
            </a:extLst>
          </p:cNvPr>
          <p:cNvCxnSpPr>
            <a:cxnSpLocks/>
          </p:cNvCxnSpPr>
          <p:nvPr/>
        </p:nvCxnSpPr>
        <p:spPr>
          <a:xfrm>
            <a:off x="-3405" y="1157695"/>
            <a:ext cx="668568" cy="337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7BB9309-7DCE-8A47-9991-19DEDBCDE454}"/>
              </a:ext>
            </a:extLst>
          </p:cNvPr>
          <p:cNvSpPr/>
          <p:nvPr/>
        </p:nvSpPr>
        <p:spPr>
          <a:xfrm>
            <a:off x="986674" y="827390"/>
            <a:ext cx="44883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3200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Upravljačka konzola</a:t>
            </a:r>
            <a:endParaRPr lang="en-US" sz="3200" b="1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31" name="Содержимое 2">
            <a:extLst>
              <a:ext uri="{FF2B5EF4-FFF2-40B4-BE49-F238E27FC236}">
                <a16:creationId xmlns:a16="http://schemas.microsoft.com/office/drawing/2014/main" id="{53EDA603-B4B9-E662-F5E7-156FAEA2E3A3}"/>
              </a:ext>
            </a:extLst>
          </p:cNvPr>
          <p:cNvSpPr txBox="1">
            <a:spLocks/>
          </p:cNvSpPr>
          <p:nvPr/>
        </p:nvSpPr>
        <p:spPr>
          <a:xfrm>
            <a:off x="763433" y="1412165"/>
            <a:ext cx="9529618" cy="4754563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hr-HR" sz="2000" dirty="0">
                <a:latin typeface="Fira Sans" pitchFamily="34" charset="0"/>
                <a:ea typeface="Fira Sans" pitchFamily="34" charset="0"/>
              </a:rPr>
              <a:t>   </a:t>
            </a:r>
            <a:r>
              <a:rPr lang="en-US" sz="2000" dirty="0" err="1">
                <a:latin typeface="Fira Sans" pitchFamily="34" charset="0"/>
                <a:ea typeface="Fira Sans" pitchFamily="34" charset="0"/>
              </a:rPr>
              <a:t>Cijelim</a:t>
            </a:r>
            <a:r>
              <a:rPr lang="en-US" sz="2000" dirty="0">
                <a:latin typeface="Fira Sans" pitchFamily="34" charset="0"/>
                <a:ea typeface="Fira Sans" pitchFamily="34" charset="0"/>
              </a:rPr>
              <a:t> sustavom </a:t>
            </a:r>
            <a:r>
              <a:rPr lang="en-US" sz="2000" dirty="0" err="1">
                <a:latin typeface="Fira Sans" pitchFamily="34" charset="0"/>
                <a:ea typeface="Fira Sans" pitchFamily="34" charset="0"/>
              </a:rPr>
              <a:t>upravlja</a:t>
            </a:r>
            <a:r>
              <a:rPr lang="hr-HR" sz="2000" dirty="0">
                <a:latin typeface="Fira Sans" pitchFamily="34" charset="0"/>
                <a:ea typeface="Fira Sans" pitchFamily="34" charset="0"/>
              </a:rPr>
              <a:t>te</a:t>
            </a:r>
            <a:r>
              <a:rPr lang="en-US" sz="2000" dirty="0">
                <a:latin typeface="Fira Sans" pitchFamily="34" charset="0"/>
                <a:ea typeface="Fira Sans" pitchFamily="34" charset="0"/>
              </a:rPr>
              <a:t> </a:t>
            </a:r>
            <a:r>
              <a:rPr lang="en-US" sz="2000" dirty="0" err="1">
                <a:latin typeface="Fira Sans" pitchFamily="34" charset="0"/>
                <a:ea typeface="Fira Sans" pitchFamily="34" charset="0"/>
              </a:rPr>
              <a:t>putem</a:t>
            </a:r>
            <a:r>
              <a:rPr lang="en-US" sz="2000" dirty="0">
                <a:latin typeface="Fira Sans" pitchFamily="34" charset="0"/>
                <a:ea typeface="Fira Sans" pitchFamily="34" charset="0"/>
              </a:rPr>
              <a:t> alata u </a:t>
            </a:r>
            <a:r>
              <a:rPr lang="en-US" sz="2000" dirty="0" err="1">
                <a:latin typeface="Fira Sans" pitchFamily="34" charset="0"/>
                <a:ea typeface="Fira Sans" pitchFamily="34" charset="0"/>
              </a:rPr>
              <a:t>vašem</a:t>
            </a:r>
            <a:r>
              <a:rPr lang="en-US" sz="2000" dirty="0">
                <a:latin typeface="Fira Sans" pitchFamily="34" charset="0"/>
                <a:ea typeface="Fira Sans" pitchFamily="34" charset="0"/>
              </a:rPr>
              <a:t> </a:t>
            </a:r>
            <a:r>
              <a:rPr lang="en-US" sz="2000" dirty="0" err="1">
                <a:latin typeface="Fira Sans" pitchFamily="34" charset="0"/>
                <a:ea typeface="Fira Sans" pitchFamily="34" charset="0"/>
              </a:rPr>
              <a:t>pregledniku</a:t>
            </a:r>
            <a:r>
              <a:rPr lang="en-US" sz="2000" dirty="0">
                <a:latin typeface="Fira Sans" pitchFamily="34" charset="0"/>
                <a:ea typeface="Fira Sans" pitchFamily="34" charset="0"/>
              </a:rPr>
              <a:t>.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9249467-4550-546F-082E-DD1DF37F5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6697" y="1966610"/>
            <a:ext cx="8229599" cy="4468599"/>
          </a:xfrm>
          <a:prstGeom prst="rect">
            <a:avLst/>
          </a:prstGeom>
          <a:ln>
            <a:solidFill>
              <a:srgbClr val="3880B8"/>
            </a:solidFill>
          </a:ln>
        </p:spPr>
      </p:pic>
      <p:pic>
        <p:nvPicPr>
          <p:cNvPr id="3" name="Image 0" descr=" ">
            <a:extLst>
              <a:ext uri="{FF2B5EF4-FFF2-40B4-BE49-F238E27FC236}">
                <a16:creationId xmlns:a16="http://schemas.microsoft.com/office/drawing/2014/main" id="{A40A82D1-D29A-DEDA-E9CF-58C14FBC25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811" y="59319"/>
            <a:ext cx="1408543" cy="38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4917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5400000">
            <a:off x="5840938" y="-5840938"/>
            <a:ext cx="510121" cy="12192000"/>
          </a:xfrm>
          <a:prstGeom prst="rect">
            <a:avLst/>
          </a:prstGeom>
          <a:solidFill>
            <a:srgbClr val="649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" y="6347878"/>
            <a:ext cx="510121" cy="5101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1119" y="6435209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977669" y="1401710"/>
            <a:ext cx="10227657" cy="7208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endParaRPr lang="en-US" sz="3600" dirty="0">
              <a:solidFill>
                <a:schemeClr val="accent3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0" name="Прямоугольник 49">
            <a:extLst>
              <a:ext uri="{FF2B5EF4-FFF2-40B4-BE49-F238E27FC236}">
                <a16:creationId xmlns:a16="http://schemas.microsoft.com/office/drawing/2014/main" id="{BC7E497F-2D44-1840-A70A-7B0265D3A8EF}"/>
              </a:ext>
            </a:extLst>
          </p:cNvPr>
          <p:cNvSpPr/>
          <p:nvPr/>
        </p:nvSpPr>
        <p:spPr>
          <a:xfrm>
            <a:off x="9070259" y="118296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Full </a:t>
            </a:r>
            <a:r>
              <a:rPr lang="ru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</a:t>
            </a:r>
            <a:r>
              <a:rPr lang="en-US" sz="1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ycle</a:t>
            </a:r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Insider Threat Management</a:t>
            </a:r>
          </a:p>
        </p:txBody>
      </p:sp>
      <p:cxnSp>
        <p:nvCxnSpPr>
          <p:cNvPr id="21" name="Прямая соединительная линия 41">
            <a:extLst>
              <a:ext uri="{FF2B5EF4-FFF2-40B4-BE49-F238E27FC236}">
                <a16:creationId xmlns:a16="http://schemas.microsoft.com/office/drawing/2014/main" id="{F3EB83D3-2242-7D4A-B312-184D07DB9BBA}"/>
              </a:ext>
            </a:extLst>
          </p:cNvPr>
          <p:cNvCxnSpPr>
            <a:cxnSpLocks/>
          </p:cNvCxnSpPr>
          <p:nvPr/>
        </p:nvCxnSpPr>
        <p:spPr>
          <a:xfrm>
            <a:off x="-3405" y="1157695"/>
            <a:ext cx="668568" cy="337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7BB9309-7DCE-8A47-9991-19DEDBCDE454}"/>
              </a:ext>
            </a:extLst>
          </p:cNvPr>
          <p:cNvSpPr/>
          <p:nvPr/>
        </p:nvSpPr>
        <p:spPr>
          <a:xfrm>
            <a:off x="986674" y="827390"/>
            <a:ext cx="73132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User  Management &amp; Permissions</a:t>
            </a:r>
          </a:p>
        </p:txBody>
      </p:sp>
      <p:sp>
        <p:nvSpPr>
          <p:cNvPr id="12" name="Содержимое 2">
            <a:extLst>
              <a:ext uri="{FF2B5EF4-FFF2-40B4-BE49-F238E27FC236}">
                <a16:creationId xmlns:a16="http://schemas.microsoft.com/office/drawing/2014/main" id="{9F9907B8-9146-53F3-5CF7-C841A3E3600F}"/>
              </a:ext>
            </a:extLst>
          </p:cNvPr>
          <p:cNvSpPr txBox="1">
            <a:spLocks/>
          </p:cNvSpPr>
          <p:nvPr/>
        </p:nvSpPr>
        <p:spPr>
          <a:xfrm>
            <a:off x="508319" y="1908342"/>
            <a:ext cx="3616420" cy="3333881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Kreirajte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dvije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vrste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korisnika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: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Interni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ili Active Directory</a:t>
            </a:r>
            <a:endParaRPr lang="hr-HR" sz="2000" dirty="0">
              <a:latin typeface="Fira Sans" panose="020B0604020202020204" charset="0"/>
              <a:ea typeface="Fira Sans" panose="020B0604020202020204" charset="0"/>
            </a:endParaRP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Grupno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upravljanje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korisnicima</a:t>
            </a:r>
            <a:endParaRPr lang="hr-HR" sz="2000" dirty="0">
              <a:latin typeface="Fira Sans" panose="020B0604020202020204" charset="0"/>
              <a:ea typeface="Fira Sans" panose="020B0604020202020204" charset="0"/>
            </a:endParaRP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Postavljanje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dozvola za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korisnike</a:t>
            </a:r>
            <a:endParaRPr lang="en-US" sz="2000" dirty="0">
              <a:latin typeface="Fira Sans" panose="020B0604020202020204" charset="0"/>
              <a:ea typeface="Fira Sans" panose="020B0604020202020204" charset="0"/>
            </a:endParaRPr>
          </a:p>
        </p:txBody>
      </p:sp>
      <p:pic>
        <p:nvPicPr>
          <p:cNvPr id="13" name="Content Placeholder 6">
            <a:extLst>
              <a:ext uri="{FF2B5EF4-FFF2-40B4-BE49-F238E27FC236}">
                <a16:creationId xmlns:a16="http://schemas.microsoft.com/office/drawing/2014/main" id="{99AF7838-E70A-B2C0-47AD-2A4543F74A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010" y="1999882"/>
            <a:ext cx="7025413" cy="3824447"/>
          </a:xfrm>
          <a:prstGeom prst="rect">
            <a:avLst/>
          </a:prstGeom>
          <a:ln>
            <a:solidFill>
              <a:srgbClr val="3880B8"/>
            </a:solidFill>
          </a:ln>
        </p:spPr>
      </p:pic>
      <p:pic>
        <p:nvPicPr>
          <p:cNvPr id="3" name="Image 0" descr=" ">
            <a:extLst>
              <a:ext uri="{FF2B5EF4-FFF2-40B4-BE49-F238E27FC236}">
                <a16:creationId xmlns:a16="http://schemas.microsoft.com/office/drawing/2014/main" id="{09B75400-E873-A4B4-B117-AD083A7F66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811" y="59319"/>
            <a:ext cx="1408543" cy="38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1434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5400000">
            <a:off x="5840938" y="-5840938"/>
            <a:ext cx="510121" cy="12192000"/>
          </a:xfrm>
          <a:prstGeom prst="rect">
            <a:avLst/>
          </a:prstGeom>
          <a:solidFill>
            <a:srgbClr val="649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" y="6347878"/>
            <a:ext cx="510121" cy="5101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1119" y="6435209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0" y="1401972"/>
            <a:ext cx="11740767" cy="7208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endParaRPr lang="en-US" sz="3600" dirty="0">
              <a:solidFill>
                <a:schemeClr val="accent3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0" name="Прямоугольник 49">
            <a:extLst>
              <a:ext uri="{FF2B5EF4-FFF2-40B4-BE49-F238E27FC236}">
                <a16:creationId xmlns:a16="http://schemas.microsoft.com/office/drawing/2014/main" id="{BC7E497F-2D44-1840-A70A-7B0265D3A8EF}"/>
              </a:ext>
            </a:extLst>
          </p:cNvPr>
          <p:cNvSpPr/>
          <p:nvPr/>
        </p:nvSpPr>
        <p:spPr>
          <a:xfrm>
            <a:off x="9070259" y="118296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Full </a:t>
            </a:r>
            <a:r>
              <a:rPr lang="ru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</a:t>
            </a:r>
            <a:r>
              <a:rPr lang="en-US" sz="1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ycle</a:t>
            </a:r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Insider Threat Management</a:t>
            </a:r>
          </a:p>
        </p:txBody>
      </p:sp>
      <p:cxnSp>
        <p:nvCxnSpPr>
          <p:cNvPr id="21" name="Прямая соединительная линия 41">
            <a:extLst>
              <a:ext uri="{FF2B5EF4-FFF2-40B4-BE49-F238E27FC236}">
                <a16:creationId xmlns:a16="http://schemas.microsoft.com/office/drawing/2014/main" id="{F3EB83D3-2242-7D4A-B312-184D07DB9BBA}"/>
              </a:ext>
            </a:extLst>
          </p:cNvPr>
          <p:cNvCxnSpPr>
            <a:cxnSpLocks/>
          </p:cNvCxnSpPr>
          <p:nvPr/>
        </p:nvCxnSpPr>
        <p:spPr>
          <a:xfrm>
            <a:off x="-3405" y="1157695"/>
            <a:ext cx="668568" cy="337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7BB9309-7DCE-8A47-9991-19DEDBCDE454}"/>
              </a:ext>
            </a:extLst>
          </p:cNvPr>
          <p:cNvSpPr/>
          <p:nvPr/>
        </p:nvSpPr>
        <p:spPr>
          <a:xfrm>
            <a:off x="986674" y="827390"/>
            <a:ext cx="66523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Dnevnik</a:t>
            </a:r>
            <a:r>
              <a:rPr lang="en-US" sz="3200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upravljanja</a:t>
            </a:r>
            <a:r>
              <a:rPr lang="en-US" sz="3200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sustavom</a:t>
            </a: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928ECC87-A49E-8533-B10E-7B41DD78788C}"/>
              </a:ext>
            </a:extLst>
          </p:cNvPr>
          <p:cNvSpPr txBox="1">
            <a:spLocks/>
          </p:cNvSpPr>
          <p:nvPr/>
        </p:nvSpPr>
        <p:spPr>
          <a:xfrm>
            <a:off x="986674" y="1401972"/>
            <a:ext cx="8590129" cy="5151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sv-SE" sz="2000" dirty="0">
                <a:latin typeface="Fira Sans" panose="020B0604020202020204" charset="0"/>
                <a:ea typeface="Fira Sans" panose="020B0604020202020204" charset="0"/>
              </a:rPr>
              <a:t>Praćenje svih korisničkih aktivnosti s detaljima promjena</a:t>
            </a:r>
            <a:endParaRPr lang="en-US" sz="2000" dirty="0">
              <a:latin typeface="Fira Sans" panose="020B0604020202020204" charset="0"/>
              <a:ea typeface="Fira Sans" panose="020B060402020202020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7F58E1A-3C1F-649A-4B42-7075FBAD6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4016" y="2209786"/>
            <a:ext cx="8870196" cy="4051089"/>
          </a:xfrm>
          <a:prstGeom prst="rect">
            <a:avLst/>
          </a:prstGeom>
          <a:ln>
            <a:solidFill>
              <a:srgbClr val="3880B8"/>
            </a:solidFill>
          </a:ln>
        </p:spPr>
      </p:pic>
      <p:pic>
        <p:nvPicPr>
          <p:cNvPr id="4" name="Image 0" descr=" ">
            <a:extLst>
              <a:ext uri="{FF2B5EF4-FFF2-40B4-BE49-F238E27FC236}">
                <a16:creationId xmlns:a16="http://schemas.microsoft.com/office/drawing/2014/main" id="{F3C60A37-47CD-58D3-5BFF-7EB825A679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811" y="59319"/>
            <a:ext cx="1408543" cy="38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076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487" r="25438" b="26159"/>
          <a:stretch/>
        </p:blipFill>
        <p:spPr>
          <a:xfrm>
            <a:off x="0" y="-353839"/>
            <a:ext cx="12597899" cy="72118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-353839"/>
            <a:ext cx="12643757" cy="721184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Isosceles Triangle 21"/>
          <p:cNvSpPr/>
          <p:nvPr/>
        </p:nvSpPr>
        <p:spPr>
          <a:xfrm rot="10800000">
            <a:off x="-2986573" y="-361792"/>
            <a:ext cx="8223764" cy="4231178"/>
          </a:xfrm>
          <a:prstGeom prst="triangle">
            <a:avLst/>
          </a:prstGeom>
          <a:solidFill>
            <a:schemeClr val="bg2">
              <a:alpha val="4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Isosceles Triangle 24"/>
          <p:cNvSpPr/>
          <p:nvPr/>
        </p:nvSpPr>
        <p:spPr>
          <a:xfrm>
            <a:off x="-4114800" y="2617985"/>
            <a:ext cx="8223764" cy="4231178"/>
          </a:xfrm>
          <a:prstGeom prst="triangle">
            <a:avLst/>
          </a:prstGeom>
          <a:solidFill>
            <a:schemeClr val="accent3">
              <a:alpha val="23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/>
          <p:cNvSpPr/>
          <p:nvPr/>
        </p:nvSpPr>
        <p:spPr>
          <a:xfrm>
            <a:off x="3962400" y="2626822"/>
            <a:ext cx="8223764" cy="4231178"/>
          </a:xfrm>
          <a:prstGeom prst="triangle">
            <a:avLst/>
          </a:prstGeom>
          <a:solidFill>
            <a:schemeClr val="bg2">
              <a:alpha val="5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Isosceles Triangle 14"/>
          <p:cNvSpPr/>
          <p:nvPr/>
        </p:nvSpPr>
        <p:spPr>
          <a:xfrm rot="10800000">
            <a:off x="8077200" y="-1474634"/>
            <a:ext cx="8223764" cy="4231178"/>
          </a:xfrm>
          <a:prstGeom prst="triangle">
            <a:avLst/>
          </a:prstGeom>
          <a:solidFill>
            <a:schemeClr val="bg2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/>
          <p:cNvSpPr/>
          <p:nvPr/>
        </p:nvSpPr>
        <p:spPr>
          <a:xfrm rot="10800000">
            <a:off x="3978582" y="-1474635"/>
            <a:ext cx="8223764" cy="4231178"/>
          </a:xfrm>
          <a:prstGeom prst="triangle">
            <a:avLst/>
          </a:prstGeom>
          <a:solidFill>
            <a:schemeClr val="bg2">
              <a:alpha val="5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/>
          <p:cNvSpPr/>
          <p:nvPr/>
        </p:nvSpPr>
        <p:spPr>
          <a:xfrm>
            <a:off x="8087031" y="2626822"/>
            <a:ext cx="8223764" cy="4231178"/>
          </a:xfrm>
          <a:prstGeom prst="triangle">
            <a:avLst/>
          </a:prstGeom>
          <a:solidFill>
            <a:schemeClr val="bg2">
              <a:alpha val="6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 rot="10800000">
            <a:off x="-4114801" y="-1474635"/>
            <a:ext cx="8223764" cy="4231178"/>
          </a:xfrm>
          <a:prstGeom prst="triangle">
            <a:avLst/>
          </a:prstGeom>
          <a:solidFill>
            <a:schemeClr val="accent3">
              <a:alpha val="15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Isosceles Triangle 26"/>
          <p:cNvSpPr/>
          <p:nvPr/>
        </p:nvSpPr>
        <p:spPr>
          <a:xfrm rot="10800000">
            <a:off x="73092" y="-3384631"/>
            <a:ext cx="8223764" cy="4231178"/>
          </a:xfrm>
          <a:prstGeom prst="triangle">
            <a:avLst/>
          </a:prstGeom>
          <a:solidFill>
            <a:schemeClr val="bg2">
              <a:alpha val="4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8C1DB3E4-6005-F4C1-AC9B-A267A8335D53}"/>
              </a:ext>
            </a:extLst>
          </p:cNvPr>
          <p:cNvSpPr txBox="1">
            <a:spLocks/>
          </p:cNvSpPr>
          <p:nvPr/>
        </p:nvSpPr>
        <p:spPr>
          <a:xfrm>
            <a:off x="2219498" y="244117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4000" b="1" dirty="0">
                <a:solidFill>
                  <a:schemeClr val="bg1"/>
                </a:solidFill>
                <a:latin typeface="Fira Sans" pitchFamily="34" charset="0"/>
                <a:ea typeface="Fira Sans" pitchFamily="34" charset="0"/>
              </a:rPr>
              <a:t>Upravljanje bazom podataka</a:t>
            </a:r>
            <a:endParaRPr lang="ru-RU" sz="4000" b="1" dirty="0">
              <a:solidFill>
                <a:schemeClr val="bg1"/>
              </a:solidFill>
              <a:latin typeface="Fira Sans" pitchFamily="34" charset="0"/>
              <a:ea typeface="Fira Sans" pitchFamily="34" charset="0"/>
            </a:endParaRPr>
          </a:p>
        </p:txBody>
      </p:sp>
      <p:pic>
        <p:nvPicPr>
          <p:cNvPr id="2" name="Image 0" descr=" ">
            <a:extLst>
              <a:ext uri="{FF2B5EF4-FFF2-40B4-BE49-F238E27FC236}">
                <a16:creationId xmlns:a16="http://schemas.microsoft.com/office/drawing/2014/main" id="{5F5DF87F-412A-E228-188E-21AD84490A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481" y="-234314"/>
            <a:ext cx="1408543" cy="38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4438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5400000">
            <a:off x="5840938" y="-5840938"/>
            <a:ext cx="510121" cy="12192000"/>
          </a:xfrm>
          <a:prstGeom prst="rect">
            <a:avLst/>
          </a:prstGeom>
          <a:solidFill>
            <a:srgbClr val="649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" y="6347878"/>
            <a:ext cx="510121" cy="5101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1119" y="6435209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</a:t>
            </a:r>
          </a:p>
        </p:txBody>
      </p:sp>
      <p:sp>
        <p:nvSpPr>
          <p:cNvPr id="20" name="Прямоугольник 49">
            <a:extLst>
              <a:ext uri="{FF2B5EF4-FFF2-40B4-BE49-F238E27FC236}">
                <a16:creationId xmlns:a16="http://schemas.microsoft.com/office/drawing/2014/main" id="{BC7E497F-2D44-1840-A70A-7B0265D3A8EF}"/>
              </a:ext>
            </a:extLst>
          </p:cNvPr>
          <p:cNvSpPr/>
          <p:nvPr/>
        </p:nvSpPr>
        <p:spPr>
          <a:xfrm>
            <a:off x="9070259" y="118296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Full </a:t>
            </a:r>
            <a:r>
              <a:rPr lang="ru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</a:t>
            </a:r>
            <a:r>
              <a:rPr lang="en-US" sz="1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ycle</a:t>
            </a:r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Insider Threat Management</a:t>
            </a:r>
          </a:p>
        </p:txBody>
      </p:sp>
      <p:cxnSp>
        <p:nvCxnSpPr>
          <p:cNvPr id="21" name="Прямая соединительная линия 41">
            <a:extLst>
              <a:ext uri="{FF2B5EF4-FFF2-40B4-BE49-F238E27FC236}">
                <a16:creationId xmlns:a16="http://schemas.microsoft.com/office/drawing/2014/main" id="{F3EB83D3-2242-7D4A-B312-184D07DB9BBA}"/>
              </a:ext>
            </a:extLst>
          </p:cNvPr>
          <p:cNvCxnSpPr>
            <a:cxnSpLocks/>
          </p:cNvCxnSpPr>
          <p:nvPr/>
        </p:nvCxnSpPr>
        <p:spPr>
          <a:xfrm>
            <a:off x="-3405" y="1157695"/>
            <a:ext cx="668568" cy="337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7BB9309-7DCE-8A47-9991-19DEDBCDE454}"/>
              </a:ext>
            </a:extLst>
          </p:cNvPr>
          <p:cNvSpPr/>
          <p:nvPr/>
        </p:nvSpPr>
        <p:spPr>
          <a:xfrm>
            <a:off x="986674" y="827390"/>
            <a:ext cx="62326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Konfiguracija</a:t>
            </a:r>
            <a:r>
              <a:rPr lang="en-US" sz="3200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baze</a:t>
            </a:r>
            <a:r>
              <a:rPr lang="en-US" sz="3200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podataka</a:t>
            </a:r>
            <a:endParaRPr lang="en-US" sz="3200" b="1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12" name="Content Placeholder 2">
            <a:extLst>
              <a:ext uri="{FF2B5EF4-FFF2-40B4-BE49-F238E27FC236}">
                <a16:creationId xmlns:a16="http://schemas.microsoft.com/office/drawing/2014/main" id="{900F874A-C924-C204-1C5C-5D11CB59A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661" y="1633308"/>
            <a:ext cx="5216683" cy="4801901"/>
          </a:xfrm>
          <a:prstGeom prst="rect">
            <a:avLst/>
          </a:prstGeom>
        </p:spPr>
      </p:pic>
      <p:pic>
        <p:nvPicPr>
          <p:cNvPr id="3" name="Image 0" descr=" ">
            <a:extLst>
              <a:ext uri="{FF2B5EF4-FFF2-40B4-BE49-F238E27FC236}">
                <a16:creationId xmlns:a16="http://schemas.microsoft.com/office/drawing/2014/main" id="{24BD3E01-A755-8F76-F0BB-D42D9549F4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811" y="59319"/>
            <a:ext cx="1408543" cy="3806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BEC6D9-0C14-DFC3-298C-5FC4CD8BE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1438" y="1653256"/>
            <a:ext cx="6906968" cy="476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3312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5400000">
            <a:off x="5840938" y="-5840938"/>
            <a:ext cx="510121" cy="12192000"/>
          </a:xfrm>
          <a:prstGeom prst="rect">
            <a:avLst/>
          </a:prstGeom>
          <a:solidFill>
            <a:srgbClr val="649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" y="6347878"/>
            <a:ext cx="510121" cy="5101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1119" y="6435209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13</a:t>
            </a:r>
          </a:p>
        </p:txBody>
      </p:sp>
      <p:sp>
        <p:nvSpPr>
          <p:cNvPr id="20" name="Прямоугольник 49">
            <a:extLst>
              <a:ext uri="{FF2B5EF4-FFF2-40B4-BE49-F238E27FC236}">
                <a16:creationId xmlns:a16="http://schemas.microsoft.com/office/drawing/2014/main" id="{BC7E497F-2D44-1840-A70A-7B0265D3A8EF}"/>
              </a:ext>
            </a:extLst>
          </p:cNvPr>
          <p:cNvSpPr/>
          <p:nvPr/>
        </p:nvSpPr>
        <p:spPr>
          <a:xfrm>
            <a:off x="9070259" y="118296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Full </a:t>
            </a:r>
            <a:r>
              <a:rPr lang="ru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</a:t>
            </a:r>
            <a:r>
              <a:rPr lang="en-US" sz="1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ycle</a:t>
            </a:r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Insider Threat Management</a:t>
            </a:r>
          </a:p>
        </p:txBody>
      </p:sp>
      <p:cxnSp>
        <p:nvCxnSpPr>
          <p:cNvPr id="21" name="Прямая соединительная линия 41">
            <a:extLst>
              <a:ext uri="{FF2B5EF4-FFF2-40B4-BE49-F238E27FC236}">
                <a16:creationId xmlns:a16="http://schemas.microsoft.com/office/drawing/2014/main" id="{F3EB83D3-2242-7D4A-B312-184D07DB9BBA}"/>
              </a:ext>
            </a:extLst>
          </p:cNvPr>
          <p:cNvCxnSpPr>
            <a:cxnSpLocks/>
          </p:cNvCxnSpPr>
          <p:nvPr/>
        </p:nvCxnSpPr>
        <p:spPr>
          <a:xfrm>
            <a:off x="-3405" y="1157695"/>
            <a:ext cx="668568" cy="337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7BB9309-7DCE-8A47-9991-19DEDBCDE454}"/>
              </a:ext>
            </a:extLst>
          </p:cNvPr>
          <p:cNvSpPr/>
          <p:nvPr/>
        </p:nvSpPr>
        <p:spPr>
          <a:xfrm>
            <a:off x="986674" y="827390"/>
            <a:ext cx="60676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Optimizacija</a:t>
            </a:r>
            <a:r>
              <a:rPr lang="en-US" sz="3200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baze</a:t>
            </a:r>
            <a:r>
              <a:rPr lang="en-US" sz="3200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podataka</a:t>
            </a:r>
            <a:endParaRPr lang="en-US" sz="3200" b="1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7D121F-D7DC-32B7-88C6-FE2DC2590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6223" y="1795932"/>
            <a:ext cx="4233025" cy="4705777"/>
          </a:xfrm>
          <a:prstGeom prst="rect">
            <a:avLst/>
          </a:prstGeom>
          <a:ln>
            <a:solidFill>
              <a:srgbClr val="3880B8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BA41E6-2F85-1B19-F3DE-75C87E496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4259" y="1795932"/>
            <a:ext cx="3817617" cy="4705777"/>
          </a:xfrm>
          <a:prstGeom prst="rect">
            <a:avLst/>
          </a:prstGeom>
          <a:ln>
            <a:solidFill>
              <a:srgbClr val="3880B8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CCB79C9-1656-60C8-2344-7170B6E78C51}"/>
              </a:ext>
            </a:extLst>
          </p:cNvPr>
          <p:cNvSpPr txBox="1"/>
          <p:nvPr/>
        </p:nvSpPr>
        <p:spPr>
          <a:xfrm>
            <a:off x="1845174" y="1400453"/>
            <a:ext cx="75812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rgbClr val="3880B8"/>
                </a:solidFill>
                <a:latin typeface="Fira Sans" panose="020B0604020202020204" charset="0"/>
                <a:ea typeface="Fira Sans" panose="020B0604020202020204" charset="0"/>
              </a:rPr>
              <a:t>Jednokratno</a:t>
            </a:r>
            <a:r>
              <a:rPr lang="en-US" sz="1800" dirty="0">
                <a:solidFill>
                  <a:srgbClr val="3880B8"/>
                </a:solidFill>
                <a:latin typeface="Fira Sans" panose="020B0604020202020204" charset="0"/>
                <a:ea typeface="Fira Sans" panose="020B0604020202020204" charset="0"/>
              </a:rPr>
              <a:t> </a:t>
            </a:r>
            <a:r>
              <a:rPr lang="en-US" sz="1800" dirty="0" err="1">
                <a:solidFill>
                  <a:srgbClr val="3880B8"/>
                </a:solidFill>
                <a:latin typeface="Fira Sans" panose="020B0604020202020204" charset="0"/>
                <a:ea typeface="Fira Sans" panose="020B0604020202020204" charset="0"/>
              </a:rPr>
              <a:t>čišćenje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374D5E-50D0-7FA3-CBAB-E7801A234D21}"/>
              </a:ext>
            </a:extLst>
          </p:cNvPr>
          <p:cNvSpPr txBox="1"/>
          <p:nvPr/>
        </p:nvSpPr>
        <p:spPr>
          <a:xfrm>
            <a:off x="6303890" y="1388437"/>
            <a:ext cx="75812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srgbClr val="3880B8"/>
                </a:solidFill>
                <a:latin typeface="Fira Sans" panose="020B0604020202020204" charset="0"/>
                <a:ea typeface="Fira Sans" panose="020B0604020202020204" charset="0"/>
              </a:rPr>
              <a:t>Automatsko</a:t>
            </a:r>
            <a:r>
              <a:rPr lang="en-US" sz="1800" dirty="0">
                <a:solidFill>
                  <a:srgbClr val="3880B8"/>
                </a:solidFill>
                <a:latin typeface="Fira Sans" panose="020B0604020202020204" charset="0"/>
                <a:ea typeface="Fira Sans" panose="020B0604020202020204" charset="0"/>
              </a:rPr>
              <a:t> </a:t>
            </a:r>
            <a:r>
              <a:rPr lang="en-US" sz="1800" dirty="0" err="1">
                <a:solidFill>
                  <a:srgbClr val="3880B8"/>
                </a:solidFill>
                <a:latin typeface="Fira Sans" panose="020B0604020202020204" charset="0"/>
                <a:ea typeface="Fira Sans" panose="020B0604020202020204" charset="0"/>
              </a:rPr>
              <a:t>čišćenje</a:t>
            </a:r>
            <a:endParaRPr lang="en-US" dirty="0"/>
          </a:p>
        </p:txBody>
      </p:sp>
      <p:pic>
        <p:nvPicPr>
          <p:cNvPr id="3" name="Image 0" descr=" ">
            <a:extLst>
              <a:ext uri="{FF2B5EF4-FFF2-40B4-BE49-F238E27FC236}">
                <a16:creationId xmlns:a16="http://schemas.microsoft.com/office/drawing/2014/main" id="{049C40DD-07A8-2CDD-06FC-A1CFA8DBCF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811" y="59319"/>
            <a:ext cx="1408543" cy="38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4444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5400000">
            <a:off x="5840938" y="-5840938"/>
            <a:ext cx="510121" cy="12192000"/>
          </a:xfrm>
          <a:prstGeom prst="rect">
            <a:avLst/>
          </a:prstGeom>
          <a:solidFill>
            <a:srgbClr val="649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" y="6347878"/>
            <a:ext cx="510121" cy="5101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1119" y="6435209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</a:t>
            </a:r>
          </a:p>
        </p:txBody>
      </p:sp>
      <p:sp>
        <p:nvSpPr>
          <p:cNvPr id="20" name="Прямоугольник 49">
            <a:extLst>
              <a:ext uri="{FF2B5EF4-FFF2-40B4-BE49-F238E27FC236}">
                <a16:creationId xmlns:a16="http://schemas.microsoft.com/office/drawing/2014/main" id="{BC7E497F-2D44-1840-A70A-7B0265D3A8EF}"/>
              </a:ext>
            </a:extLst>
          </p:cNvPr>
          <p:cNvSpPr/>
          <p:nvPr/>
        </p:nvSpPr>
        <p:spPr>
          <a:xfrm>
            <a:off x="9070259" y="118296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Full </a:t>
            </a:r>
            <a:r>
              <a:rPr lang="ru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</a:t>
            </a:r>
            <a:r>
              <a:rPr lang="en-US" sz="1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ycle</a:t>
            </a:r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Insider Threat Management</a:t>
            </a:r>
          </a:p>
        </p:txBody>
      </p:sp>
      <p:cxnSp>
        <p:nvCxnSpPr>
          <p:cNvPr id="21" name="Прямая соединительная линия 41">
            <a:extLst>
              <a:ext uri="{FF2B5EF4-FFF2-40B4-BE49-F238E27FC236}">
                <a16:creationId xmlns:a16="http://schemas.microsoft.com/office/drawing/2014/main" id="{F3EB83D3-2242-7D4A-B312-184D07DB9BBA}"/>
              </a:ext>
            </a:extLst>
          </p:cNvPr>
          <p:cNvCxnSpPr>
            <a:cxnSpLocks/>
          </p:cNvCxnSpPr>
          <p:nvPr/>
        </p:nvCxnSpPr>
        <p:spPr>
          <a:xfrm>
            <a:off x="-3405" y="1157695"/>
            <a:ext cx="668568" cy="337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7BB9309-7DCE-8A47-9991-19DEDBCDE454}"/>
              </a:ext>
            </a:extLst>
          </p:cNvPr>
          <p:cNvSpPr/>
          <p:nvPr/>
        </p:nvSpPr>
        <p:spPr>
          <a:xfrm>
            <a:off x="986674" y="827390"/>
            <a:ext cx="43090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Database Archiving</a:t>
            </a:r>
          </a:p>
        </p:txBody>
      </p:sp>
      <p:sp>
        <p:nvSpPr>
          <p:cNvPr id="17" name="Content Placeholder 7">
            <a:extLst>
              <a:ext uri="{FF2B5EF4-FFF2-40B4-BE49-F238E27FC236}">
                <a16:creationId xmlns:a16="http://schemas.microsoft.com/office/drawing/2014/main" id="{9CB61959-9CA9-CADD-F1AA-11F667A4B14E}"/>
              </a:ext>
            </a:extLst>
          </p:cNvPr>
          <p:cNvSpPr txBox="1">
            <a:spLocks/>
          </p:cNvSpPr>
          <p:nvPr/>
        </p:nvSpPr>
        <p:spPr>
          <a:xfrm>
            <a:off x="970892" y="1333194"/>
            <a:ext cx="10018533" cy="4754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n-NO" sz="2000" dirty="0">
                <a:latin typeface="Fira Sans" panose="020B0604020202020204" charset="0"/>
                <a:ea typeface="Fira Sans" panose="020B0604020202020204" charset="0"/>
              </a:rPr>
              <a:t>Arhiviranje i brisanje starih podataka radi </a:t>
            </a:r>
            <a:r>
              <a:rPr lang="nn-NO" sz="2000" b="1" dirty="0">
                <a:latin typeface="Fira Sans" panose="020B0604020202020204" charset="0"/>
                <a:ea typeface="Fira Sans" panose="020B0604020202020204" charset="0"/>
              </a:rPr>
              <a:t>sigurnog čuvanja </a:t>
            </a:r>
            <a:r>
              <a:rPr lang="nn-NO" sz="2000" dirty="0">
                <a:latin typeface="Fira Sans" panose="020B0604020202020204" charset="0"/>
                <a:ea typeface="Fira Sans" panose="020B0604020202020204" charset="0"/>
              </a:rPr>
              <a:t>i </a:t>
            </a:r>
            <a:r>
              <a:rPr lang="nn-NO" sz="2000" b="1" dirty="0">
                <a:latin typeface="Fira Sans" panose="020B0604020202020204" charset="0"/>
                <a:ea typeface="Fira Sans" panose="020B0604020202020204" charset="0"/>
              </a:rPr>
              <a:t>oslobađanja</a:t>
            </a:r>
            <a:r>
              <a:rPr lang="nn-NO" sz="2000" dirty="0">
                <a:latin typeface="Fira Sans" panose="020B0604020202020204" charset="0"/>
                <a:ea typeface="Fira Sans" panose="020B0604020202020204" charset="0"/>
              </a:rPr>
              <a:t> prostora</a:t>
            </a:r>
            <a:endParaRPr lang="en-US" sz="2000" dirty="0">
              <a:latin typeface="Fira Sans" panose="020B0604020202020204" charset="0"/>
              <a:ea typeface="Fira Sans" panose="020B060402020202020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C84088A-41D8-C86C-344A-B3FAB8E3C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202" y="1917969"/>
            <a:ext cx="4430890" cy="4261655"/>
          </a:xfrm>
          <a:prstGeom prst="rect">
            <a:avLst/>
          </a:prstGeom>
          <a:ln>
            <a:solidFill>
              <a:srgbClr val="3880B8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8316AA1-2B61-1567-51D2-AA1DB6173A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1307" y="1917969"/>
            <a:ext cx="5646201" cy="4261655"/>
          </a:xfrm>
          <a:prstGeom prst="rect">
            <a:avLst/>
          </a:prstGeom>
          <a:ln>
            <a:solidFill>
              <a:srgbClr val="3880B8"/>
            </a:solidFill>
          </a:ln>
        </p:spPr>
      </p:pic>
      <p:pic>
        <p:nvPicPr>
          <p:cNvPr id="3" name="Image 0" descr=" ">
            <a:extLst>
              <a:ext uri="{FF2B5EF4-FFF2-40B4-BE49-F238E27FC236}">
                <a16:creationId xmlns:a16="http://schemas.microsoft.com/office/drawing/2014/main" id="{D078FDFA-832E-FB94-04C6-8747C60988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811" y="59319"/>
            <a:ext cx="1408543" cy="38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395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0E6AFB-54C1-4C61-87EA-07166F93D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5343" y="1873811"/>
            <a:ext cx="6271646" cy="5017317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889605" y="867091"/>
            <a:ext cx="9530745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3200" b="1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Temelj</a:t>
            </a:r>
            <a:r>
              <a:rPr lang="en-US" sz="3200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zaštite od </a:t>
            </a:r>
            <a:r>
              <a:rPr lang="en-US" sz="3200" b="1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internih</a:t>
            </a:r>
            <a:r>
              <a:rPr lang="en-US" sz="3200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prijetnji</a:t>
            </a:r>
            <a:endParaRPr lang="en-US" sz="3200" b="1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51321" y="1777318"/>
            <a:ext cx="7025312" cy="4686646"/>
          </a:xfrm>
          <a:prstGeom prst="rect">
            <a:avLst/>
          </a:prstGeom>
        </p:spPr>
        <p:txBody>
          <a:bodyPr vert="horz" lIns="90000" tIns="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SzPct val="150000"/>
            </a:pP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Upravljanje </a:t>
            </a:r>
            <a:r>
              <a:rPr lang="en-US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internim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prijetnjama</a:t>
            </a:r>
            <a:endParaRPr lang="hr-HR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l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en-GB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Praćenje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trećih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strana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en-GB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vanjskih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dobavljača</a:t>
            </a:r>
            <a:endParaRPr lang="hr-H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l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en-GB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Praćenje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aktivnosti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 </a:t>
            </a:r>
            <a:r>
              <a:rPr lang="en-GB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osjetljivim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podacima</a:t>
            </a:r>
            <a:endParaRPr lang="hr-H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l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Interna </a:t>
            </a:r>
            <a:r>
              <a:rPr lang="en-GB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istraga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incidenata</a:t>
            </a:r>
            <a:endParaRPr lang="hr-H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>
              <a:lnSpc>
                <a:spcPct val="150000"/>
              </a:lnSpc>
              <a:spcAft>
                <a:spcPts val="600"/>
              </a:spcAft>
              <a:buClr>
                <a:schemeClr val="accent1"/>
              </a:buClr>
              <a:buSzPct val="150000"/>
            </a:pPr>
            <a:r>
              <a:rPr lang="en-US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Ispunjavanje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zahtjeva</a:t>
            </a: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usklađenosti</a:t>
            </a:r>
            <a:endParaRPr lang="hr-HR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1" indent="-285750">
              <a:lnSpc>
                <a:spcPct val="150000"/>
              </a:lnSpc>
              <a:buClr>
                <a:schemeClr val="tx1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SWIFT CSP </a:t>
            </a:r>
            <a:endParaRPr lang="hr-H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1" indent="-285750">
              <a:lnSpc>
                <a:spcPct val="150000"/>
              </a:lnSpc>
              <a:buClr>
                <a:schemeClr val="tx1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PCI DSS </a:t>
            </a:r>
            <a:endParaRPr lang="hr-H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1" indent="-285750">
              <a:lnSpc>
                <a:spcPct val="150000"/>
              </a:lnSpc>
              <a:buClr>
                <a:schemeClr val="tx1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HIPAA </a:t>
            </a:r>
            <a:endParaRPr lang="hr-HR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lvl="1" indent="-285750">
              <a:lnSpc>
                <a:spcPct val="150000"/>
              </a:lnSpc>
              <a:buClr>
                <a:schemeClr val="tx1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ISO 27001</a:t>
            </a:r>
          </a:p>
          <a:p>
            <a:pPr marL="0" lvl="1" indent="-285750">
              <a:lnSpc>
                <a:spcPct val="150000"/>
              </a:lnSpc>
              <a:buClr>
                <a:schemeClr val="tx1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NIST 800-171 (Contractors working with the Department of Defense)</a:t>
            </a:r>
          </a:p>
          <a:p>
            <a:pPr marL="0" lvl="1" indent="-285750">
              <a:lnSpc>
                <a:spcPct val="150000"/>
              </a:lnSpc>
              <a:buClr>
                <a:schemeClr val="tx1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NIST 800-53  (Security and Privacy Controls for Federal Information</a:t>
            </a:r>
          </a:p>
          <a:p>
            <a:pPr marL="0" lvl="1">
              <a:buClr>
                <a:schemeClr val="tx1">
                  <a:lumMod val="75000"/>
                </a:schemeClr>
              </a:buClr>
              <a:buSzPct val="150000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Systems and Organization)</a:t>
            </a:r>
          </a:p>
          <a:p>
            <a:pPr marL="0" lvl="1" indent="-285750">
              <a:lnSpc>
                <a:spcPct val="150000"/>
              </a:lnSpc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endParaRPr lang="en-US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50000"/>
              <a:buFont typeface="Arial" panose="020B0604020202020204" pitchFamily="34" charset="0"/>
              <a:buChar char="•"/>
            </a:pPr>
            <a:endParaRPr lang="en-US" sz="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5273BDE7-D71D-EA41-84AE-1ACE42AA4F12}"/>
              </a:ext>
            </a:extLst>
          </p:cNvPr>
          <p:cNvSpPr/>
          <p:nvPr/>
        </p:nvSpPr>
        <p:spPr>
          <a:xfrm rot="5400000">
            <a:off x="5840938" y="-5840938"/>
            <a:ext cx="510121" cy="12192000"/>
          </a:xfrm>
          <a:prstGeom prst="rect">
            <a:avLst/>
          </a:prstGeom>
          <a:solidFill>
            <a:srgbClr val="649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D2632BA1-2147-B64E-A8CF-66073091BC50}"/>
              </a:ext>
            </a:extLst>
          </p:cNvPr>
          <p:cNvSpPr/>
          <p:nvPr/>
        </p:nvSpPr>
        <p:spPr>
          <a:xfrm>
            <a:off x="-5750" y="6359380"/>
            <a:ext cx="510121" cy="5101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26" name="Rectangle 17">
            <a:extLst>
              <a:ext uri="{FF2B5EF4-FFF2-40B4-BE49-F238E27FC236}">
                <a16:creationId xmlns:a16="http://schemas.microsoft.com/office/drawing/2014/main" id="{81578D2D-5B32-224D-934E-7294091D0400}"/>
              </a:ext>
            </a:extLst>
          </p:cNvPr>
          <p:cNvSpPr/>
          <p:nvPr/>
        </p:nvSpPr>
        <p:spPr>
          <a:xfrm rot="18900000">
            <a:off x="7577123" y="5487401"/>
            <a:ext cx="2624954" cy="3702659"/>
          </a:xfrm>
          <a:prstGeom prst="rect">
            <a:avLst/>
          </a:prstGeom>
          <a:solidFill>
            <a:schemeClr val="accent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Isosceles Triangle 16">
            <a:extLst>
              <a:ext uri="{FF2B5EF4-FFF2-40B4-BE49-F238E27FC236}">
                <a16:creationId xmlns:a16="http://schemas.microsoft.com/office/drawing/2014/main" id="{361ED2D7-9DD7-5D40-ADBF-A733AFC84E73}"/>
              </a:ext>
            </a:extLst>
          </p:cNvPr>
          <p:cNvSpPr/>
          <p:nvPr/>
        </p:nvSpPr>
        <p:spPr>
          <a:xfrm rot="10800000">
            <a:off x="8301641" y="510123"/>
            <a:ext cx="8229600" cy="4101456"/>
          </a:xfrm>
          <a:prstGeom prst="triangle">
            <a:avLst>
              <a:gd name="adj" fmla="val 50188"/>
            </a:avLst>
          </a:prstGeom>
          <a:solidFill>
            <a:schemeClr val="bg1">
              <a:lumMod val="95000"/>
              <a:alpha val="27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A2EF71A9-4498-2E44-8DB5-6AFB53155263}"/>
              </a:ext>
            </a:extLst>
          </p:cNvPr>
          <p:cNvCxnSpPr>
            <a:cxnSpLocks/>
          </p:cNvCxnSpPr>
          <p:nvPr/>
        </p:nvCxnSpPr>
        <p:spPr>
          <a:xfrm>
            <a:off x="-3405" y="1157695"/>
            <a:ext cx="668568" cy="337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D404BF7D-CB51-A948-A07F-7337DFEA7C8F}"/>
              </a:ext>
            </a:extLst>
          </p:cNvPr>
          <p:cNvSpPr/>
          <p:nvPr/>
        </p:nvSpPr>
        <p:spPr>
          <a:xfrm>
            <a:off x="9070259" y="118296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Full </a:t>
            </a:r>
            <a:r>
              <a:rPr lang="ru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</a:t>
            </a:r>
            <a:r>
              <a:rPr lang="en-US" sz="1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ycle</a:t>
            </a:r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Insider Threat Management</a:t>
            </a:r>
          </a:p>
        </p:txBody>
      </p:sp>
      <p:pic>
        <p:nvPicPr>
          <p:cNvPr id="3" name="Image 0" descr=" ">
            <a:extLst>
              <a:ext uri="{FF2B5EF4-FFF2-40B4-BE49-F238E27FC236}">
                <a16:creationId xmlns:a16="http://schemas.microsoft.com/office/drawing/2014/main" id="{A7D95063-35AD-3E2E-B603-1AA8C51A43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811" y="59319"/>
            <a:ext cx="1408543" cy="38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17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313">
        <p:fade/>
      </p:transition>
    </mc:Choice>
    <mc:Fallback xmlns="">
      <p:transition spd="med" advTm="3313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487" r="25438" b="26159"/>
          <a:stretch/>
        </p:blipFill>
        <p:spPr>
          <a:xfrm>
            <a:off x="0" y="-353839"/>
            <a:ext cx="12597899" cy="72118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943" y="-353839"/>
            <a:ext cx="12597787" cy="721184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Isosceles Triangle 21"/>
          <p:cNvSpPr/>
          <p:nvPr/>
        </p:nvSpPr>
        <p:spPr>
          <a:xfrm rot="10800000">
            <a:off x="-2986573" y="-361792"/>
            <a:ext cx="8223764" cy="4231178"/>
          </a:xfrm>
          <a:prstGeom prst="triangle">
            <a:avLst/>
          </a:prstGeom>
          <a:solidFill>
            <a:schemeClr val="bg2">
              <a:alpha val="4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Isosceles Triangle 24"/>
          <p:cNvSpPr/>
          <p:nvPr/>
        </p:nvSpPr>
        <p:spPr>
          <a:xfrm>
            <a:off x="-4114800" y="2617985"/>
            <a:ext cx="8223764" cy="4231178"/>
          </a:xfrm>
          <a:prstGeom prst="triangle">
            <a:avLst/>
          </a:prstGeom>
          <a:solidFill>
            <a:schemeClr val="accent3">
              <a:alpha val="23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/>
          <p:cNvSpPr/>
          <p:nvPr/>
        </p:nvSpPr>
        <p:spPr>
          <a:xfrm>
            <a:off x="3962400" y="2626822"/>
            <a:ext cx="8223764" cy="4231178"/>
          </a:xfrm>
          <a:prstGeom prst="triangle">
            <a:avLst/>
          </a:prstGeom>
          <a:solidFill>
            <a:schemeClr val="bg2">
              <a:alpha val="5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Isosceles Triangle 14"/>
          <p:cNvSpPr/>
          <p:nvPr/>
        </p:nvSpPr>
        <p:spPr>
          <a:xfrm rot="10800000">
            <a:off x="8077200" y="-1474634"/>
            <a:ext cx="8223764" cy="4231178"/>
          </a:xfrm>
          <a:prstGeom prst="triangle">
            <a:avLst/>
          </a:prstGeom>
          <a:solidFill>
            <a:schemeClr val="bg2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/>
          <p:cNvSpPr/>
          <p:nvPr/>
        </p:nvSpPr>
        <p:spPr>
          <a:xfrm rot="10800000">
            <a:off x="3978582" y="-1474635"/>
            <a:ext cx="8223764" cy="4231178"/>
          </a:xfrm>
          <a:prstGeom prst="triangle">
            <a:avLst/>
          </a:prstGeom>
          <a:solidFill>
            <a:schemeClr val="bg2">
              <a:alpha val="5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/>
          <p:cNvSpPr/>
          <p:nvPr/>
        </p:nvSpPr>
        <p:spPr>
          <a:xfrm>
            <a:off x="8087031" y="2626822"/>
            <a:ext cx="8223764" cy="4231178"/>
          </a:xfrm>
          <a:prstGeom prst="triangle">
            <a:avLst/>
          </a:prstGeom>
          <a:solidFill>
            <a:schemeClr val="bg2">
              <a:alpha val="6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 rot="10800000">
            <a:off x="-4114801" y="-1474635"/>
            <a:ext cx="8223764" cy="4231178"/>
          </a:xfrm>
          <a:prstGeom prst="triangle">
            <a:avLst/>
          </a:prstGeom>
          <a:solidFill>
            <a:schemeClr val="accent3">
              <a:alpha val="15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Isosceles Triangle 26"/>
          <p:cNvSpPr/>
          <p:nvPr/>
        </p:nvSpPr>
        <p:spPr>
          <a:xfrm rot="10800000">
            <a:off x="73092" y="-3384631"/>
            <a:ext cx="8223764" cy="4231178"/>
          </a:xfrm>
          <a:prstGeom prst="triangle">
            <a:avLst/>
          </a:prstGeom>
          <a:solidFill>
            <a:schemeClr val="bg2">
              <a:alpha val="4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8C1DB3E4-6005-F4C1-AC9B-A267A8335D53}"/>
              </a:ext>
            </a:extLst>
          </p:cNvPr>
          <p:cNvSpPr txBox="1">
            <a:spLocks/>
          </p:cNvSpPr>
          <p:nvPr/>
        </p:nvSpPr>
        <p:spPr>
          <a:xfrm>
            <a:off x="2219498" y="244117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>
                <a:solidFill>
                  <a:schemeClr val="bg1"/>
                </a:solidFill>
                <a:latin typeface="Fira Sans" pitchFamily="34" charset="0"/>
                <a:ea typeface="Fira Sans" pitchFamily="34" charset="0"/>
              </a:rPr>
              <a:t>Nadzorni</a:t>
            </a:r>
            <a:r>
              <a:rPr lang="en-US" sz="4000" b="1" dirty="0">
                <a:solidFill>
                  <a:schemeClr val="bg1"/>
                </a:solidFill>
                <a:latin typeface="Fira Sans" pitchFamily="34" charset="0"/>
                <a:ea typeface="Fira Sans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Fira Sans" pitchFamily="34" charset="0"/>
                <a:ea typeface="Fira Sans" pitchFamily="34" charset="0"/>
              </a:rPr>
              <a:t>parametri</a:t>
            </a:r>
            <a:endParaRPr lang="ru-RU" sz="4000" b="1" dirty="0">
              <a:solidFill>
                <a:schemeClr val="bg1"/>
              </a:solidFill>
              <a:latin typeface="Fira Sans" pitchFamily="34" charset="0"/>
              <a:ea typeface="Fira Sans" pitchFamily="34" charset="0"/>
            </a:endParaRPr>
          </a:p>
        </p:txBody>
      </p:sp>
      <p:pic>
        <p:nvPicPr>
          <p:cNvPr id="2" name="Image 0" descr=" ">
            <a:extLst>
              <a:ext uri="{FF2B5EF4-FFF2-40B4-BE49-F238E27FC236}">
                <a16:creationId xmlns:a16="http://schemas.microsoft.com/office/drawing/2014/main" id="{B114D495-B316-42CA-377D-8FD1D2ACA8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922" y="-200084"/>
            <a:ext cx="1408543" cy="38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402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5400000">
            <a:off x="5840938" y="-5840938"/>
            <a:ext cx="510121" cy="12192000"/>
          </a:xfrm>
          <a:prstGeom prst="rect">
            <a:avLst/>
          </a:prstGeom>
          <a:solidFill>
            <a:srgbClr val="649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" y="6347878"/>
            <a:ext cx="510121" cy="5101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1119" y="6435209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</a:t>
            </a:r>
          </a:p>
        </p:txBody>
      </p:sp>
      <p:sp>
        <p:nvSpPr>
          <p:cNvPr id="20" name="Прямоугольник 49">
            <a:extLst>
              <a:ext uri="{FF2B5EF4-FFF2-40B4-BE49-F238E27FC236}">
                <a16:creationId xmlns:a16="http://schemas.microsoft.com/office/drawing/2014/main" id="{BC7E497F-2D44-1840-A70A-7B0265D3A8EF}"/>
              </a:ext>
            </a:extLst>
          </p:cNvPr>
          <p:cNvSpPr/>
          <p:nvPr/>
        </p:nvSpPr>
        <p:spPr>
          <a:xfrm>
            <a:off x="9070259" y="118296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Full </a:t>
            </a:r>
            <a:r>
              <a:rPr lang="ru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</a:t>
            </a:r>
            <a:r>
              <a:rPr lang="en-US" sz="1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ycle</a:t>
            </a:r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Insider Threat Management</a:t>
            </a:r>
          </a:p>
        </p:txBody>
      </p:sp>
      <p:cxnSp>
        <p:nvCxnSpPr>
          <p:cNvPr id="21" name="Прямая соединительная линия 41">
            <a:extLst>
              <a:ext uri="{FF2B5EF4-FFF2-40B4-BE49-F238E27FC236}">
                <a16:creationId xmlns:a16="http://schemas.microsoft.com/office/drawing/2014/main" id="{F3EB83D3-2242-7D4A-B312-184D07DB9BBA}"/>
              </a:ext>
            </a:extLst>
          </p:cNvPr>
          <p:cNvCxnSpPr>
            <a:cxnSpLocks/>
          </p:cNvCxnSpPr>
          <p:nvPr/>
        </p:nvCxnSpPr>
        <p:spPr>
          <a:xfrm>
            <a:off x="-3405" y="1157695"/>
            <a:ext cx="668568" cy="337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7BB9309-7DCE-8A47-9991-19DEDBCDE454}"/>
              </a:ext>
            </a:extLst>
          </p:cNvPr>
          <p:cNvSpPr/>
          <p:nvPr/>
        </p:nvSpPr>
        <p:spPr>
          <a:xfrm>
            <a:off x="986674" y="827390"/>
            <a:ext cx="67934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Praćenje</a:t>
            </a:r>
            <a:r>
              <a:rPr lang="en-US" sz="3200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korisničkih</a:t>
            </a:r>
            <a:r>
              <a:rPr lang="en-US" sz="3200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aktivnosti</a:t>
            </a:r>
            <a:endParaRPr lang="en-US" sz="3200" b="1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37DEA9D7-92A6-8C57-938F-138CBF3B8750}"/>
              </a:ext>
            </a:extLst>
          </p:cNvPr>
          <p:cNvSpPr txBox="1">
            <a:spLocks/>
          </p:cNvSpPr>
          <p:nvPr/>
        </p:nvSpPr>
        <p:spPr>
          <a:xfrm>
            <a:off x="986674" y="1440482"/>
            <a:ext cx="10548851" cy="4678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Podaci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koje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klijent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šalje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pohranjuju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se u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obliku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delta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zapisa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(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razlika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između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novije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i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starije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snimke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ekrana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)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kako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bi se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smanjila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potreba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za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prostorom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za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pohranu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.</a:t>
            </a:r>
            <a:endParaRPr lang="hr-HR" sz="2000" dirty="0">
              <a:latin typeface="Fira Sans" panose="020B0604020202020204" charset="0"/>
              <a:ea typeface="Fira Sans" panose="020B0604020202020204" charset="0"/>
            </a:endParaRPr>
          </a:p>
          <a:p>
            <a:pPr algn="l"/>
            <a:endParaRPr lang="en-US" sz="900" dirty="0">
              <a:latin typeface="Fira Sans" panose="020B0604020202020204" charset="0"/>
              <a:ea typeface="Fira Sans" panose="020B0604020202020204" charset="0"/>
            </a:endParaRPr>
          </a:p>
          <a:p>
            <a:pPr algn="l"/>
            <a:r>
              <a:rPr lang="hr-HR" sz="2000" dirty="0">
                <a:latin typeface="Fira Sans" panose="020B0604020202020204" charset="0"/>
                <a:ea typeface="Fira Sans" panose="020B0604020202020204" charset="0"/>
              </a:rPr>
              <a:t>S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nimljene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informacije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pohranjuju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se u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lako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preglednom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i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pretraživanom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obliku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r-HR" sz="2000" dirty="0">
                <a:latin typeface="Fira Sans" panose="020B0604020202020204" charset="0"/>
                <a:ea typeface="Fira Sans" panose="020B0604020202020204" charset="0"/>
              </a:rPr>
              <a:t>Naziv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pokrenute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aplikacije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Naslov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aktivnog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prozora</a:t>
            </a:r>
            <a:endParaRPr lang="hr-HR" sz="2000" dirty="0">
              <a:latin typeface="Fira Sans" panose="020B0604020202020204" charset="0"/>
              <a:ea typeface="Fira Sans" panose="020B060402020202020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Uneseni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URL</a:t>
            </a:r>
            <a:endParaRPr lang="hr-HR" sz="2000" dirty="0">
              <a:latin typeface="Fira Sans" panose="020B0604020202020204" charset="0"/>
              <a:ea typeface="Fira Sans" panose="020B060402020202020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Tekst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unesen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putem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tipkovnice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korisnika</a:t>
            </a:r>
            <a:endParaRPr lang="hr-HR" sz="2000" dirty="0">
              <a:latin typeface="Fira Sans" panose="020B0604020202020204" charset="0"/>
              <a:ea typeface="Fira Sans" panose="020B060402020202020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Naredbe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izvršene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u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Linuxu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(i od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korisnika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i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putem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pokretanja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skripti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)</a:t>
            </a:r>
            <a:endParaRPr lang="hr-HR" sz="2000" dirty="0">
              <a:latin typeface="Fira Sans" panose="020B0604020202020204" charset="0"/>
              <a:ea typeface="Fira Sans" panose="020B060402020202020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Informacije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o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priključenim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USB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uređajima</a:t>
            </a:r>
            <a:endParaRPr lang="en-US" sz="2000" dirty="0">
              <a:latin typeface="Fira Sans" panose="020B0604020202020204" charset="0"/>
              <a:ea typeface="Fira Sans" panose="020B0604020202020204" charset="0"/>
            </a:endParaRPr>
          </a:p>
        </p:txBody>
      </p:sp>
      <p:pic>
        <p:nvPicPr>
          <p:cNvPr id="3" name="Image 0" descr=" ">
            <a:extLst>
              <a:ext uri="{FF2B5EF4-FFF2-40B4-BE49-F238E27FC236}">
                <a16:creationId xmlns:a16="http://schemas.microsoft.com/office/drawing/2014/main" id="{CF5825FF-9587-225B-EC96-0353EE072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11" y="59319"/>
            <a:ext cx="1408543" cy="38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6740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5400000">
            <a:off x="5840938" y="-5840938"/>
            <a:ext cx="510121" cy="12192000"/>
          </a:xfrm>
          <a:prstGeom prst="rect">
            <a:avLst/>
          </a:prstGeom>
          <a:solidFill>
            <a:srgbClr val="649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" y="6347878"/>
            <a:ext cx="510121" cy="5101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1119" y="6435209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16</a:t>
            </a:r>
          </a:p>
        </p:txBody>
      </p:sp>
      <p:sp>
        <p:nvSpPr>
          <p:cNvPr id="20" name="Прямоугольник 49">
            <a:extLst>
              <a:ext uri="{FF2B5EF4-FFF2-40B4-BE49-F238E27FC236}">
                <a16:creationId xmlns:a16="http://schemas.microsoft.com/office/drawing/2014/main" id="{BC7E497F-2D44-1840-A70A-7B0265D3A8EF}"/>
              </a:ext>
            </a:extLst>
          </p:cNvPr>
          <p:cNvSpPr/>
          <p:nvPr/>
        </p:nvSpPr>
        <p:spPr>
          <a:xfrm>
            <a:off x="9070259" y="118296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Full </a:t>
            </a:r>
            <a:r>
              <a:rPr lang="ru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</a:t>
            </a:r>
            <a:r>
              <a:rPr lang="en-US" sz="1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ycle</a:t>
            </a:r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Insider Threat Management</a:t>
            </a:r>
          </a:p>
        </p:txBody>
      </p:sp>
      <p:cxnSp>
        <p:nvCxnSpPr>
          <p:cNvPr id="21" name="Прямая соединительная линия 41">
            <a:extLst>
              <a:ext uri="{FF2B5EF4-FFF2-40B4-BE49-F238E27FC236}">
                <a16:creationId xmlns:a16="http://schemas.microsoft.com/office/drawing/2014/main" id="{F3EB83D3-2242-7D4A-B312-184D07DB9BBA}"/>
              </a:ext>
            </a:extLst>
          </p:cNvPr>
          <p:cNvCxnSpPr>
            <a:cxnSpLocks/>
          </p:cNvCxnSpPr>
          <p:nvPr/>
        </p:nvCxnSpPr>
        <p:spPr>
          <a:xfrm>
            <a:off x="-3405" y="1157695"/>
            <a:ext cx="668568" cy="337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7BB9309-7DCE-8A47-9991-19DEDBCDE454}"/>
              </a:ext>
            </a:extLst>
          </p:cNvPr>
          <p:cNvSpPr/>
          <p:nvPr/>
        </p:nvSpPr>
        <p:spPr>
          <a:xfrm>
            <a:off x="986674" y="827390"/>
            <a:ext cx="38036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Kako </a:t>
            </a:r>
            <a:r>
              <a:rPr lang="en-US" sz="3200" b="1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funkcionira</a:t>
            </a:r>
            <a:endParaRPr lang="en-US" sz="3200" b="1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EAE89561-6FC4-35C1-DE98-446389A4D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4625444" y="4616350"/>
            <a:ext cx="1813559" cy="100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85EA597B-74A2-C3FB-E4BD-118AAECAE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16704" y="5020712"/>
            <a:ext cx="241300" cy="274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22695BC-CECF-FAEF-E7AC-3E817757DCE8}"/>
              </a:ext>
            </a:extLst>
          </p:cNvPr>
          <p:cNvGrpSpPr>
            <a:grpSpLocks/>
          </p:cNvGrpSpPr>
          <p:nvPr/>
        </p:nvGrpSpPr>
        <p:grpSpPr bwMode="auto">
          <a:xfrm>
            <a:off x="4627930" y="2049771"/>
            <a:ext cx="1660648" cy="1757305"/>
            <a:chOff x="2988740" y="2221951"/>
            <a:chExt cx="1660456" cy="175708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9AA80C2-E7C9-3200-36A7-7FB74D8BDB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 bwMode="auto">
            <a:xfrm>
              <a:off x="3431651" y="2221951"/>
              <a:ext cx="1002956" cy="1350103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19" name="TextBox 14">
              <a:extLst>
                <a:ext uri="{FF2B5EF4-FFF2-40B4-BE49-F238E27FC236}">
                  <a16:creationId xmlns:a16="http://schemas.microsoft.com/office/drawing/2014/main" id="{C8A6BDDF-109B-946D-40BD-81B797179D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88740" y="3517426"/>
              <a:ext cx="1660456" cy="4616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rgbClr val="1B6194"/>
                  </a:solidFill>
                  <a:latin typeface="Segoe Print"/>
                </a:rPr>
                <a:t>Corporate </a:t>
              </a:r>
              <a:br>
                <a:rPr lang="en-US" sz="1200" dirty="0">
                  <a:solidFill>
                    <a:srgbClr val="1B6194"/>
                  </a:solidFill>
                  <a:latin typeface="Segoe Print"/>
                </a:rPr>
              </a:br>
              <a:r>
                <a:rPr lang="en-US" sz="1200" dirty="0">
                  <a:solidFill>
                    <a:srgbClr val="1B6194"/>
                  </a:solidFill>
                  <a:latin typeface="Segoe Print"/>
                </a:rPr>
                <a:t>Server or Desktop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34FC4E2-8AF7-EA0B-C3F4-029CE200DC47}"/>
              </a:ext>
            </a:extLst>
          </p:cNvPr>
          <p:cNvGrpSpPr>
            <a:grpSpLocks/>
          </p:cNvGrpSpPr>
          <p:nvPr/>
        </p:nvGrpSpPr>
        <p:grpSpPr bwMode="auto">
          <a:xfrm>
            <a:off x="7610481" y="4453849"/>
            <a:ext cx="1806399" cy="1923846"/>
            <a:chOff x="7162800" y="5181600"/>
            <a:chExt cx="1670714" cy="1560622"/>
          </a:xfrm>
        </p:grpSpPr>
        <p:pic>
          <p:nvPicPr>
            <p:cNvPr id="23" name="Picture 5" descr="D:\Users\brad\Pictures\hand-drawn\person1.png">
              <a:extLst>
                <a:ext uri="{FF2B5EF4-FFF2-40B4-BE49-F238E27FC236}">
                  <a16:creationId xmlns:a16="http://schemas.microsoft.com/office/drawing/2014/main" id="{7388F9B9-BA52-5DE2-1FD0-6B7FF0CCCC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7582096" y="5181600"/>
              <a:ext cx="749542" cy="1160283"/>
            </a:xfrm>
            <a:prstGeom prst="rect">
              <a:avLst/>
            </a:prstGeom>
            <a:noFill/>
          </p:spPr>
        </p:pic>
        <p:sp>
          <p:nvSpPr>
            <p:cNvPr id="24" name="TextBox 124">
              <a:extLst>
                <a:ext uri="{FF2B5EF4-FFF2-40B4-BE49-F238E27FC236}">
                  <a16:creationId xmlns:a16="http://schemas.microsoft.com/office/drawing/2014/main" id="{63BBF0CB-6DDF-4054-EB51-EE72D6A5E6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62800" y="6280304"/>
              <a:ext cx="1670714" cy="4619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dirty="0">
                  <a:solidFill>
                    <a:srgbClr val="1B6194"/>
                  </a:solidFill>
                  <a:latin typeface="Segoe Print"/>
                </a:rPr>
                <a:t>Sam the </a:t>
              </a:r>
              <a:br>
                <a:rPr lang="en-US" sz="1200" dirty="0">
                  <a:solidFill>
                    <a:srgbClr val="1B6194"/>
                  </a:solidFill>
                  <a:latin typeface="Segoe Print"/>
                </a:rPr>
              </a:br>
              <a:r>
                <a:rPr lang="en-US" sz="1200" dirty="0">
                  <a:solidFill>
                    <a:srgbClr val="1B6194"/>
                  </a:solidFill>
                  <a:latin typeface="Segoe Print"/>
                </a:rPr>
                <a:t>Security Officer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E2904CA-0F32-2020-6A9E-45576BA1AD26}"/>
              </a:ext>
            </a:extLst>
          </p:cNvPr>
          <p:cNvGrpSpPr/>
          <p:nvPr/>
        </p:nvGrpSpPr>
        <p:grpSpPr>
          <a:xfrm>
            <a:off x="7773128" y="3209633"/>
            <a:ext cx="1893352" cy="1335683"/>
            <a:chOff x="2536508" y="3473052"/>
            <a:chExt cx="1550988" cy="1002508"/>
          </a:xfrm>
        </p:grpSpPr>
        <p:pic>
          <p:nvPicPr>
            <p:cNvPr id="26" name="Picture 16">
              <a:extLst>
                <a:ext uri="{FF2B5EF4-FFF2-40B4-BE49-F238E27FC236}">
                  <a16:creationId xmlns:a16="http://schemas.microsoft.com/office/drawing/2014/main" id="{BF5A77CA-FFB6-7D64-9208-A291E16565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flipH="1">
              <a:off x="2536508" y="3473052"/>
              <a:ext cx="1550988" cy="1002508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C3B670A-F335-2238-D639-CF396185E5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3188" y="3679825"/>
              <a:ext cx="139858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900" dirty="0">
                  <a:solidFill>
                    <a:srgbClr val="1B6194"/>
                  </a:solidFill>
                  <a:latin typeface="Segoe Print"/>
                </a:rPr>
                <a:t>WHO is doing WHAT on our network???</a:t>
              </a:r>
            </a:p>
          </p:txBody>
        </p:sp>
      </p:grpSp>
      <p:pic>
        <p:nvPicPr>
          <p:cNvPr id="28" name="Picture 4">
            <a:extLst>
              <a:ext uri="{FF2B5EF4-FFF2-40B4-BE49-F238E27FC236}">
                <a16:creationId xmlns:a16="http://schemas.microsoft.com/office/drawing/2014/main" id="{393FB99F-9E82-C100-7E47-5EB4C7832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07178" y="2659371"/>
            <a:ext cx="2286000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91FDBA7-F5DF-AD1C-E229-729BCED1E0EA}"/>
              </a:ext>
            </a:extLst>
          </p:cNvPr>
          <p:cNvGrpSpPr>
            <a:grpSpLocks/>
          </p:cNvGrpSpPr>
          <p:nvPr/>
        </p:nvGrpSpPr>
        <p:grpSpPr bwMode="auto">
          <a:xfrm>
            <a:off x="1868978" y="2068821"/>
            <a:ext cx="1066800" cy="1657350"/>
            <a:chOff x="381000" y="819150"/>
            <a:chExt cx="1066800" cy="1657350"/>
          </a:xfrm>
        </p:grpSpPr>
        <p:pic>
          <p:nvPicPr>
            <p:cNvPr id="30" name="Picture 3" descr="D:\Users\brad\Pictures\hand-drawn\person5.png">
              <a:extLst>
                <a:ext uri="{FF2B5EF4-FFF2-40B4-BE49-F238E27FC236}">
                  <a16:creationId xmlns:a16="http://schemas.microsoft.com/office/drawing/2014/main" id="{0EDE0919-5FA2-031B-B206-D2123D68F3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639762" y="819150"/>
              <a:ext cx="579438" cy="1200150"/>
            </a:xfrm>
            <a:prstGeom prst="rect">
              <a:avLst/>
            </a:prstGeom>
            <a:noFill/>
          </p:spPr>
        </p:pic>
        <p:sp>
          <p:nvSpPr>
            <p:cNvPr id="31" name="TextBox 5">
              <a:extLst>
                <a:ext uri="{FF2B5EF4-FFF2-40B4-BE49-F238E27FC236}">
                  <a16:creationId xmlns:a16="http://schemas.microsoft.com/office/drawing/2014/main" id="{1000FC0A-18B0-3E76-5A72-50A2E93D8C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1000" y="2014835"/>
              <a:ext cx="10668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>
                  <a:solidFill>
                    <a:srgbClr val="1B6194"/>
                  </a:solidFill>
                  <a:latin typeface="Segoe Print"/>
                </a:rPr>
                <a:t>IT</a:t>
              </a:r>
              <a:br>
                <a:rPr lang="en-US" sz="1200">
                  <a:solidFill>
                    <a:srgbClr val="1B6194"/>
                  </a:solidFill>
                  <a:latin typeface="Segoe Print"/>
                </a:rPr>
              </a:br>
              <a:r>
                <a:rPr lang="en-US" sz="1200">
                  <a:solidFill>
                    <a:srgbClr val="1B6194"/>
                  </a:solidFill>
                  <a:latin typeface="Segoe Print"/>
                </a:rPr>
                <a:t>Admin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826D992-239D-8601-CD4F-16E563F167A3}"/>
              </a:ext>
            </a:extLst>
          </p:cNvPr>
          <p:cNvGrpSpPr>
            <a:grpSpLocks/>
          </p:cNvGrpSpPr>
          <p:nvPr/>
        </p:nvGrpSpPr>
        <p:grpSpPr bwMode="auto">
          <a:xfrm>
            <a:off x="4996751" y="2202171"/>
            <a:ext cx="2177652" cy="895350"/>
            <a:chOff x="3965739" y="2057400"/>
            <a:chExt cx="2178053" cy="894811"/>
          </a:xfrm>
        </p:grpSpPr>
        <p:grpSp>
          <p:nvGrpSpPr>
            <p:cNvPr id="33" name="Group 15">
              <a:extLst>
                <a:ext uri="{FF2B5EF4-FFF2-40B4-BE49-F238E27FC236}">
                  <a16:creationId xmlns:a16="http://schemas.microsoft.com/office/drawing/2014/main" id="{6C6899B7-1770-C74C-258C-CDFE3B7F73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65739" y="2229389"/>
              <a:ext cx="225257" cy="722822"/>
              <a:chOff x="3180925" y="2228913"/>
              <a:chExt cx="225544" cy="722700"/>
            </a:xfrm>
          </p:grpSpPr>
          <p:pic>
            <p:nvPicPr>
              <p:cNvPr id="37" name="Picture 7">
                <a:extLst>
                  <a:ext uri="{FF2B5EF4-FFF2-40B4-BE49-F238E27FC236}">
                    <a16:creationId xmlns:a16="http://schemas.microsoft.com/office/drawing/2014/main" id="{E7077064-06D0-497F-4765-23C1687F21C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 bwMode="auto">
              <a:xfrm>
                <a:off x="3180926" y="2228913"/>
                <a:ext cx="225543" cy="36135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  <p:pic>
            <p:nvPicPr>
              <p:cNvPr id="38" name="Picture 7">
                <a:extLst>
                  <a:ext uri="{FF2B5EF4-FFF2-40B4-BE49-F238E27FC236}">
                    <a16:creationId xmlns:a16="http://schemas.microsoft.com/office/drawing/2014/main" id="{C848DE34-6B37-E8EF-DDF1-44B76B1B80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 bwMode="auto">
              <a:xfrm flipV="1">
                <a:off x="3180925" y="2590263"/>
                <a:ext cx="225543" cy="36135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</p:grpSp>
        <p:pic>
          <p:nvPicPr>
            <p:cNvPr id="34" name="Picture 3">
              <a:extLst>
                <a:ext uri="{FF2B5EF4-FFF2-40B4-BE49-F238E27FC236}">
                  <a16:creationId xmlns:a16="http://schemas.microsoft.com/office/drawing/2014/main" id="{37407900-1B12-635F-22C8-FCCBD676B3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 bwMode="auto">
            <a:xfrm rot="20876319">
              <a:off x="5400685" y="2512172"/>
              <a:ext cx="743107" cy="3504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6">
              <a:extLst>
                <a:ext uri="{FF2B5EF4-FFF2-40B4-BE49-F238E27FC236}">
                  <a16:creationId xmlns:a16="http://schemas.microsoft.com/office/drawing/2014/main" id="{9A62290D-215B-88B0-E8AD-37DB78D011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925669" y="2514600"/>
              <a:ext cx="554038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" name="TextBox 133">
              <a:extLst>
                <a:ext uri="{FF2B5EF4-FFF2-40B4-BE49-F238E27FC236}">
                  <a16:creationId xmlns:a16="http://schemas.microsoft.com/office/drawing/2014/main" id="{5D8EA58D-7335-85C4-EC70-C0DDFFD7D9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57800" y="2057400"/>
              <a:ext cx="739775" cy="415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700" dirty="0">
                  <a:latin typeface="Segoe Print"/>
                </a:rPr>
                <a:t>Video </a:t>
              </a:r>
              <a:br>
                <a:rPr lang="en-US" sz="700" dirty="0">
                  <a:latin typeface="Segoe Print"/>
                </a:rPr>
              </a:br>
              <a:r>
                <a:rPr lang="en-US" sz="700" dirty="0">
                  <a:latin typeface="Segoe Print"/>
                </a:rPr>
                <a:t>Session Recording</a:t>
              </a:r>
            </a:p>
          </p:txBody>
        </p:sp>
      </p:grpSp>
      <p:pic>
        <p:nvPicPr>
          <p:cNvPr id="39" name="Picture 6">
            <a:extLst>
              <a:ext uri="{FF2B5EF4-FFF2-40B4-BE49-F238E27FC236}">
                <a16:creationId xmlns:a16="http://schemas.microsoft.com/office/drawing/2014/main" id="{18E139E6-55D8-AFC9-D32D-5634E940D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6568359" y="5011013"/>
            <a:ext cx="977518" cy="239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TextBox 71">
            <a:extLst>
              <a:ext uri="{FF2B5EF4-FFF2-40B4-BE49-F238E27FC236}">
                <a16:creationId xmlns:a16="http://schemas.microsoft.com/office/drawing/2014/main" id="{61450CBA-FA69-7446-2D6F-BFEA6ACDB5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6978" y="1879748"/>
            <a:ext cx="149898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solidFill>
                  <a:srgbClr val="EF4123"/>
                </a:solidFill>
                <a:latin typeface="Segoe Print"/>
              </a:rPr>
              <a:t>1: Video Capture</a:t>
            </a:r>
          </a:p>
        </p:txBody>
      </p:sp>
      <p:sp>
        <p:nvSpPr>
          <p:cNvPr id="41" name="TextBox 71">
            <a:extLst>
              <a:ext uri="{FF2B5EF4-FFF2-40B4-BE49-F238E27FC236}">
                <a16:creationId xmlns:a16="http://schemas.microsoft.com/office/drawing/2014/main" id="{860A563E-FB8B-6AA3-9080-CC66CC2606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1978" y="2260750"/>
            <a:ext cx="21336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solidFill>
                  <a:srgbClr val="EF4123"/>
                </a:solidFill>
                <a:latin typeface="Segoe Print"/>
              </a:rPr>
              <a:t>2: Video Content Analysis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54EE6AF-E384-F5CC-E930-B5D791F68F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0203" y="4640571"/>
            <a:ext cx="18875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800" b="1" dirty="0">
                <a:latin typeface="Segoe Print"/>
              </a:rPr>
              <a:t>Audit Reporting DB &amp; </a:t>
            </a:r>
          </a:p>
          <a:p>
            <a:pPr algn="ctr"/>
            <a:r>
              <a:rPr lang="en-US" sz="800" b="1" dirty="0">
                <a:latin typeface="Segoe Print"/>
              </a:rPr>
              <a:t>SIEM Log Collector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212073C-D60C-98E1-8A9C-B84C221E55B7}"/>
              </a:ext>
            </a:extLst>
          </p:cNvPr>
          <p:cNvGrpSpPr>
            <a:grpSpLocks/>
          </p:cNvGrpSpPr>
          <p:nvPr/>
        </p:nvGrpSpPr>
        <p:grpSpPr bwMode="auto">
          <a:xfrm>
            <a:off x="7050578" y="2465696"/>
            <a:ext cx="1631949" cy="650875"/>
            <a:chOff x="5791199" y="2320925"/>
            <a:chExt cx="1631950" cy="650875"/>
          </a:xfrm>
        </p:grpSpPr>
        <p:sp>
          <p:nvSpPr>
            <p:cNvPr id="44" name="Rectangle 95">
              <a:extLst>
                <a:ext uri="{FF2B5EF4-FFF2-40B4-BE49-F238E27FC236}">
                  <a16:creationId xmlns:a16="http://schemas.microsoft.com/office/drawing/2014/main" id="{BA87F796-33B1-32EF-0C20-ADE75EBC79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29399" y="2362200"/>
              <a:ext cx="793750" cy="415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700" dirty="0">
                  <a:latin typeface="Segoe Print"/>
                </a:rPr>
                <a:t>List of apps, files, URLs</a:t>
              </a:r>
            </a:p>
            <a:p>
              <a:pPr algn="ctr"/>
              <a:r>
                <a:rPr lang="en-US" sz="700" dirty="0">
                  <a:latin typeface="Segoe Print"/>
                </a:rPr>
                <a:t>accessed</a:t>
              </a:r>
            </a:p>
          </p:txBody>
        </p:sp>
        <p:pic>
          <p:nvPicPr>
            <p:cNvPr id="45" name="Picture 6">
              <a:extLst>
                <a:ext uri="{FF2B5EF4-FFF2-40B4-BE49-F238E27FC236}">
                  <a16:creationId xmlns:a16="http://schemas.microsoft.com/office/drawing/2014/main" id="{BB414DDE-0F33-1A4C-A001-B7EF99DCB6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91199" y="2514600"/>
              <a:ext cx="608253" cy="2509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6" name="Group 117">
              <a:extLst>
                <a:ext uri="{FF2B5EF4-FFF2-40B4-BE49-F238E27FC236}">
                  <a16:creationId xmlns:a16="http://schemas.microsoft.com/office/drawing/2014/main" id="{E57EF0EE-0FB7-627D-C140-6E7F0AD322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24599" y="2320925"/>
              <a:ext cx="571980" cy="650875"/>
              <a:chOff x="5911849" y="2930325"/>
              <a:chExt cx="571980" cy="651073"/>
            </a:xfrm>
          </p:grpSpPr>
          <p:pic>
            <p:nvPicPr>
              <p:cNvPr id="47" name="Picture 3">
                <a:extLst>
                  <a:ext uri="{FF2B5EF4-FFF2-40B4-BE49-F238E27FC236}">
                    <a16:creationId xmlns:a16="http://schemas.microsoft.com/office/drawing/2014/main" id="{B8C15982-3BA1-4725-2CA5-EC07A6F7CF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>
                <a:off x="5911850" y="2971614"/>
                <a:ext cx="381000" cy="2177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8" name="Picture 8">
                <a:extLst>
                  <a:ext uri="{FF2B5EF4-FFF2-40B4-BE49-F238E27FC236}">
                    <a16:creationId xmlns:a16="http://schemas.microsoft.com/office/drawing/2014/main" id="{6A1FDA5D-4613-3569-80DA-6A15EF8F04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911849" y="2930325"/>
                <a:ext cx="571980" cy="6510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8037CD8C-1FD2-F606-5205-0498A74858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8153" y="5250726"/>
            <a:ext cx="1676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tabLst>
                <a:tab pos="514350" algn="l"/>
              </a:tabLst>
            </a:pPr>
            <a:r>
              <a:rPr lang="en-US" sz="600" u="sng" dirty="0">
                <a:latin typeface="Segoe Print"/>
              </a:rPr>
              <a:t>User</a:t>
            </a:r>
            <a:r>
              <a:rPr lang="en-US" sz="600" dirty="0">
                <a:latin typeface="Segoe Print"/>
              </a:rPr>
              <a:t>   	</a:t>
            </a:r>
            <a:r>
              <a:rPr lang="en-US" sz="600" u="sng" dirty="0">
                <a:latin typeface="Segoe Print"/>
              </a:rPr>
              <a:t>Video</a:t>
            </a:r>
            <a:r>
              <a:rPr lang="en-US" sz="600" dirty="0">
                <a:latin typeface="Segoe Print"/>
              </a:rPr>
              <a:t>	</a:t>
            </a:r>
            <a:r>
              <a:rPr lang="en-US" sz="600" u="sng" dirty="0">
                <a:latin typeface="Segoe Print"/>
              </a:rPr>
              <a:t>Text Log</a:t>
            </a:r>
            <a:br>
              <a:rPr lang="en-US" sz="600" u="sng" dirty="0">
                <a:latin typeface="Segoe Print"/>
              </a:rPr>
            </a:br>
            <a:r>
              <a:rPr lang="en-US" sz="600" dirty="0">
                <a:latin typeface="Segoe Print"/>
              </a:rPr>
              <a:t>Alex	Play!	App1, App2</a:t>
            </a:r>
          </a:p>
          <a:p>
            <a:endParaRPr lang="en-US" sz="600" dirty="0">
              <a:latin typeface="Segoe Print"/>
            </a:endParaRPr>
          </a:p>
        </p:txBody>
      </p:sp>
      <p:pic>
        <p:nvPicPr>
          <p:cNvPr id="50" name="Picture 14">
            <a:extLst>
              <a:ext uri="{FF2B5EF4-FFF2-40B4-BE49-F238E27FC236}">
                <a16:creationId xmlns:a16="http://schemas.microsoft.com/office/drawing/2014/main" id="{5CB2A30F-EF79-BAF1-0D52-E522E4149581}"/>
              </a:ext>
            </a:extLst>
          </p:cNvPr>
          <p:cNvPicPr>
            <a:picLocks noChangeArrowheads="1"/>
          </p:cNvPicPr>
          <p:nvPr/>
        </p:nvPicPr>
        <p:blipFill>
          <a:blip r:embed="rId16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4864443" y="5011013"/>
            <a:ext cx="202960" cy="28067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1" name="Picture 3">
            <a:extLst>
              <a:ext uri="{FF2B5EF4-FFF2-40B4-BE49-F238E27FC236}">
                <a16:creationId xmlns:a16="http://schemas.microsoft.com/office/drawing/2014/main" id="{42C908AE-C4B5-1DD9-05C7-462336821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 rot="20876319">
            <a:off x="5238664" y="5061471"/>
            <a:ext cx="501613" cy="176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TextBox 5">
            <a:extLst>
              <a:ext uri="{FF2B5EF4-FFF2-40B4-BE49-F238E27FC236}">
                <a16:creationId xmlns:a16="http://schemas.microsoft.com/office/drawing/2014/main" id="{EEEFA8C9-AAF3-901E-1193-3D37FABC80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8978" y="3268971"/>
            <a:ext cx="1066800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EF4123"/>
                </a:solidFill>
                <a:latin typeface="Segoe Print"/>
              </a:rPr>
              <a:t>Alex the </a:t>
            </a:r>
            <a:r>
              <a:rPr lang="en-US" sz="1200" dirty="0">
                <a:solidFill>
                  <a:srgbClr val="1B6194"/>
                </a:solidFill>
                <a:latin typeface="Segoe Print"/>
              </a:rPr>
              <a:t>Admin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407C44E-972D-1D22-E0C5-FA508F1BB2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2891" y="2729221"/>
            <a:ext cx="217963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1B6194"/>
                </a:solidFill>
                <a:latin typeface="Segoe Print"/>
              </a:rPr>
              <a:t>Logs on as ‘Administrator’</a:t>
            </a:r>
          </a:p>
        </p:txBody>
      </p:sp>
      <p:sp>
        <p:nvSpPr>
          <p:cNvPr id="54" name="TextBox 125">
            <a:extLst>
              <a:ext uri="{FF2B5EF4-FFF2-40B4-BE49-F238E27FC236}">
                <a16:creationId xmlns:a16="http://schemas.microsoft.com/office/drawing/2014/main" id="{3CAAAA91-67BD-4ADC-8985-5ED28D95A7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9735" y="3902779"/>
            <a:ext cx="164842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solidFill>
                  <a:srgbClr val="EF4123"/>
                </a:solidFill>
                <a:latin typeface="Segoe Print"/>
              </a:rPr>
              <a:t>Cool! Now I know.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03DD12F-B694-6CEC-69BA-10A66D026211}"/>
              </a:ext>
            </a:extLst>
          </p:cNvPr>
          <p:cNvGrpSpPr/>
          <p:nvPr/>
        </p:nvGrpSpPr>
        <p:grpSpPr>
          <a:xfrm>
            <a:off x="3721616" y="2202171"/>
            <a:ext cx="814362" cy="471489"/>
            <a:chOff x="2690838" y="2092867"/>
            <a:chExt cx="814362" cy="471489"/>
          </a:xfrm>
        </p:grpSpPr>
        <p:pic>
          <p:nvPicPr>
            <p:cNvPr id="56" name="Picture 14">
              <a:extLst>
                <a:ext uri="{FF2B5EF4-FFF2-40B4-BE49-F238E27FC236}">
                  <a16:creationId xmlns:a16="http://schemas.microsoft.com/office/drawing/2014/main" id="{F0DF2E5D-4A83-EF7B-1B72-4A2D9924C92E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2690838" y="2092867"/>
              <a:ext cx="364127" cy="4714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6427E5C1-C96E-2A79-729B-DBE3C36892C4}"/>
                </a:ext>
              </a:extLst>
            </p:cNvPr>
            <p:cNvSpPr/>
            <p:nvPr/>
          </p:nvSpPr>
          <p:spPr bwMode="auto">
            <a:xfrm>
              <a:off x="2914650" y="2192771"/>
              <a:ext cx="590550" cy="3079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700" dirty="0">
                  <a:latin typeface="Segoe Print" pitchFamily="2" charset="0"/>
                </a:rPr>
                <a:t>‘Admin‘ </a:t>
              </a:r>
              <a:br>
                <a:rPr lang="en-US" sz="700" dirty="0">
                  <a:latin typeface="Segoe Print" pitchFamily="2" charset="0"/>
                </a:rPr>
              </a:br>
              <a:r>
                <a:rPr lang="en-US" sz="700" dirty="0">
                  <a:latin typeface="Segoe Print" pitchFamily="2" charset="0"/>
                </a:rPr>
                <a:t>= Alex</a:t>
              </a:r>
            </a:p>
          </p:txBody>
        </p:sp>
      </p:grpSp>
      <p:pic>
        <p:nvPicPr>
          <p:cNvPr id="3" name="Image 0" descr=" ">
            <a:extLst>
              <a:ext uri="{FF2B5EF4-FFF2-40B4-BE49-F238E27FC236}">
                <a16:creationId xmlns:a16="http://schemas.microsoft.com/office/drawing/2014/main" id="{66453CC7-5D80-B7C7-F544-5E5E5337376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9811" y="59319"/>
            <a:ext cx="1408543" cy="38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19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6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1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42" presetClass="path" presetSubtype="0" accel="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538 -0.34097 L -1.94444E-6 -1.11111E-6 " pathEditMode="relative" rAng="0" ptsTypes="AA">
                                      <p:cBhvr>
                                        <p:cTn id="62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60" y="1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75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750"/>
                            </p:stCondLst>
                            <p:childTnLst>
                              <p:par>
                                <p:cTn id="67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233 -0.28519 L -3.61111E-6 3.7037E-7 " pathEditMode="relative" rAng="0" ptsTypes="AA">
                                      <p:cBhvr>
                                        <p:cTn id="6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25" y="1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42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67 -0.30857 L -1.94444E-6 2.96296E-6 " pathEditMode="relative" rAng="0" ptsTypes="AA">
                                      <p:cBhvr>
                                        <p:cTn id="7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44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25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75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25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49" grpId="0"/>
      <p:bldP spid="52" grpId="0" animBg="1"/>
      <p:bldP spid="53" grpId="0"/>
      <p:bldP spid="5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5400000">
            <a:off x="5840938" y="-5840938"/>
            <a:ext cx="510121" cy="12192000"/>
          </a:xfrm>
          <a:prstGeom prst="rect">
            <a:avLst/>
          </a:prstGeom>
          <a:solidFill>
            <a:srgbClr val="649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" y="6347878"/>
            <a:ext cx="510121" cy="5101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1119" y="6435209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sp>
        <p:nvSpPr>
          <p:cNvPr id="20" name="Прямоугольник 49">
            <a:extLst>
              <a:ext uri="{FF2B5EF4-FFF2-40B4-BE49-F238E27FC236}">
                <a16:creationId xmlns:a16="http://schemas.microsoft.com/office/drawing/2014/main" id="{BC7E497F-2D44-1840-A70A-7B0265D3A8EF}"/>
              </a:ext>
            </a:extLst>
          </p:cNvPr>
          <p:cNvSpPr/>
          <p:nvPr/>
        </p:nvSpPr>
        <p:spPr>
          <a:xfrm>
            <a:off x="9070259" y="118296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Full </a:t>
            </a:r>
            <a:r>
              <a:rPr lang="ru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</a:t>
            </a:r>
            <a:r>
              <a:rPr lang="en-US" sz="1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ycle</a:t>
            </a:r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Insider Threat Management</a:t>
            </a:r>
          </a:p>
        </p:txBody>
      </p:sp>
      <p:cxnSp>
        <p:nvCxnSpPr>
          <p:cNvPr id="21" name="Прямая соединительная линия 41">
            <a:extLst>
              <a:ext uri="{FF2B5EF4-FFF2-40B4-BE49-F238E27FC236}">
                <a16:creationId xmlns:a16="http://schemas.microsoft.com/office/drawing/2014/main" id="{F3EB83D3-2242-7D4A-B312-184D07DB9BBA}"/>
              </a:ext>
            </a:extLst>
          </p:cNvPr>
          <p:cNvCxnSpPr>
            <a:cxnSpLocks/>
          </p:cNvCxnSpPr>
          <p:nvPr/>
        </p:nvCxnSpPr>
        <p:spPr>
          <a:xfrm>
            <a:off x="-3405" y="1157695"/>
            <a:ext cx="668568" cy="337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7BB9309-7DCE-8A47-9991-19DEDBCDE454}"/>
              </a:ext>
            </a:extLst>
          </p:cNvPr>
          <p:cNvSpPr/>
          <p:nvPr/>
        </p:nvSpPr>
        <p:spPr>
          <a:xfrm>
            <a:off x="986674" y="827390"/>
            <a:ext cx="37639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3200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Snimanje ekrana</a:t>
            </a:r>
            <a:endParaRPr lang="en-US" sz="3200" b="1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0A03D3CF-D69A-01D7-EBA3-6D310B59D6BF}"/>
              </a:ext>
            </a:extLst>
          </p:cNvPr>
          <p:cNvSpPr txBox="1">
            <a:spLocks/>
          </p:cNvSpPr>
          <p:nvPr/>
        </p:nvSpPr>
        <p:spPr>
          <a:xfrm>
            <a:off x="1005826" y="1371600"/>
            <a:ext cx="10415847" cy="48852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Ekran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klijent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standardno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snima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po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događaju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;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moguće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je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snimati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samo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aktivni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prozor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.</a:t>
            </a:r>
          </a:p>
          <a:p>
            <a:pPr algn="l"/>
            <a:endParaRPr lang="en-US" sz="2000" dirty="0">
              <a:latin typeface="Fira Sans" panose="020B0604020202020204" charset="0"/>
              <a:ea typeface="Fira Sans" panose="020B060402020202020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C01664B-2C4F-14B6-9DDD-98ED1AA23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1667" y="2162817"/>
            <a:ext cx="7148662" cy="4272392"/>
          </a:xfrm>
          <a:prstGeom prst="rect">
            <a:avLst/>
          </a:prstGeom>
          <a:ln>
            <a:solidFill>
              <a:srgbClr val="3880B8"/>
            </a:solidFill>
          </a:ln>
        </p:spPr>
      </p:pic>
      <p:pic>
        <p:nvPicPr>
          <p:cNvPr id="3" name="Image 0" descr=" ">
            <a:extLst>
              <a:ext uri="{FF2B5EF4-FFF2-40B4-BE49-F238E27FC236}">
                <a16:creationId xmlns:a16="http://schemas.microsoft.com/office/drawing/2014/main" id="{B28B4CBC-B17F-F95C-D88D-8CC61EA37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811" y="59319"/>
            <a:ext cx="1408543" cy="38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543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5400000">
            <a:off x="5840938" y="-5840938"/>
            <a:ext cx="510121" cy="12192000"/>
          </a:xfrm>
          <a:prstGeom prst="rect">
            <a:avLst/>
          </a:prstGeom>
          <a:solidFill>
            <a:srgbClr val="649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" y="6347878"/>
            <a:ext cx="510121" cy="5101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1119" y="6435209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17</a:t>
            </a:r>
          </a:p>
        </p:txBody>
      </p:sp>
      <p:sp>
        <p:nvSpPr>
          <p:cNvPr id="20" name="Прямоугольник 49">
            <a:extLst>
              <a:ext uri="{FF2B5EF4-FFF2-40B4-BE49-F238E27FC236}">
                <a16:creationId xmlns:a16="http://schemas.microsoft.com/office/drawing/2014/main" id="{BC7E497F-2D44-1840-A70A-7B0265D3A8EF}"/>
              </a:ext>
            </a:extLst>
          </p:cNvPr>
          <p:cNvSpPr/>
          <p:nvPr/>
        </p:nvSpPr>
        <p:spPr>
          <a:xfrm>
            <a:off x="9070259" y="118296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Full </a:t>
            </a:r>
            <a:r>
              <a:rPr lang="ru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</a:t>
            </a:r>
            <a:r>
              <a:rPr lang="en-US" sz="1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ycle</a:t>
            </a:r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Insider Threat Management</a:t>
            </a:r>
          </a:p>
        </p:txBody>
      </p:sp>
      <p:cxnSp>
        <p:nvCxnSpPr>
          <p:cNvPr id="21" name="Прямая соединительная линия 41">
            <a:extLst>
              <a:ext uri="{FF2B5EF4-FFF2-40B4-BE49-F238E27FC236}">
                <a16:creationId xmlns:a16="http://schemas.microsoft.com/office/drawing/2014/main" id="{F3EB83D3-2242-7D4A-B312-184D07DB9BBA}"/>
              </a:ext>
            </a:extLst>
          </p:cNvPr>
          <p:cNvCxnSpPr>
            <a:cxnSpLocks/>
          </p:cNvCxnSpPr>
          <p:nvPr/>
        </p:nvCxnSpPr>
        <p:spPr>
          <a:xfrm>
            <a:off x="-3405" y="1157695"/>
            <a:ext cx="668568" cy="337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7BB9309-7DCE-8A47-9991-19DEDBCDE454}"/>
              </a:ext>
            </a:extLst>
          </p:cNvPr>
          <p:cNvSpPr/>
          <p:nvPr/>
        </p:nvSpPr>
        <p:spPr>
          <a:xfrm>
            <a:off x="986673" y="827390"/>
            <a:ext cx="85269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Snimanje</a:t>
            </a:r>
            <a:r>
              <a:rPr lang="en-US" sz="3200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aktivnosti</a:t>
            </a:r>
            <a:r>
              <a:rPr lang="en-US" sz="3200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i </a:t>
            </a:r>
            <a:r>
              <a:rPr lang="en-US" sz="3200" b="1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zapis</a:t>
            </a:r>
            <a:r>
              <a:rPr lang="en-US" sz="3200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događaja</a:t>
            </a:r>
            <a:endParaRPr lang="en-US" sz="3200" b="1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9BF11586-52C8-1D64-8FF2-7F5CBFC50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522" y="1412165"/>
            <a:ext cx="6077657" cy="4889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FB6668BF-6CB6-AA9F-3D0F-AC91C084FC01}"/>
              </a:ext>
            </a:extLst>
          </p:cNvPr>
          <p:cNvSpPr txBox="1">
            <a:spLocks/>
          </p:cNvSpPr>
          <p:nvPr/>
        </p:nvSpPr>
        <p:spPr>
          <a:xfrm>
            <a:off x="8622502" y="4558450"/>
            <a:ext cx="1975923" cy="1200329"/>
          </a:xfrm>
          <a:prstGeom prst="rect">
            <a:avLst/>
          </a:prstGeom>
          <a:solidFill>
            <a:srgbClr val="EF412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b="1" i="1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r>
              <a:rPr lang="en-US" dirty="0"/>
              <a:t>Zar ne bi </a:t>
            </a:r>
            <a:r>
              <a:rPr lang="en-US" dirty="0" err="1"/>
              <a:t>bilo</a:t>
            </a:r>
            <a:r>
              <a:rPr lang="en-US" dirty="0"/>
              <a:t> </a:t>
            </a:r>
            <a:r>
              <a:rPr lang="en-US" dirty="0" err="1"/>
              <a:t>jednostavnije</a:t>
            </a:r>
            <a:r>
              <a:rPr lang="en-US" dirty="0"/>
              <a:t> da </a:t>
            </a:r>
            <a:r>
              <a:rPr lang="en-US" dirty="0" err="1"/>
              <a:t>postoji</a:t>
            </a:r>
            <a:r>
              <a:rPr lang="en-US" dirty="0"/>
              <a:t> </a:t>
            </a:r>
            <a:r>
              <a:rPr lang="en-US" dirty="0" err="1"/>
              <a:t>gumb</a:t>
            </a:r>
            <a:r>
              <a:rPr lang="en-US" dirty="0"/>
              <a:t> ‘P</a:t>
            </a:r>
            <a:r>
              <a:rPr lang="hr-HR" dirty="0"/>
              <a:t>ogledaj</a:t>
            </a:r>
            <a:r>
              <a:rPr lang="en-US" dirty="0"/>
              <a:t> video’?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EF9CDFA-CA40-3845-092C-E895BC9186EF}"/>
              </a:ext>
            </a:extLst>
          </p:cNvPr>
          <p:cNvGrpSpPr/>
          <p:nvPr/>
        </p:nvGrpSpPr>
        <p:grpSpPr>
          <a:xfrm>
            <a:off x="7739752" y="3895716"/>
            <a:ext cx="778085" cy="477501"/>
            <a:chOff x="5029200" y="3124200"/>
            <a:chExt cx="838199" cy="474519"/>
          </a:xfrm>
        </p:grpSpPr>
        <p:sp>
          <p:nvSpPr>
            <p:cNvPr id="33" name="Rounded Rectangle 9">
              <a:extLst>
                <a:ext uri="{FF2B5EF4-FFF2-40B4-BE49-F238E27FC236}">
                  <a16:creationId xmlns:a16="http://schemas.microsoft.com/office/drawing/2014/main" id="{60BD9608-9044-F209-1462-F7B0B7190E04}"/>
                </a:ext>
              </a:extLst>
            </p:cNvPr>
            <p:cNvSpPr/>
            <p:nvPr/>
          </p:nvSpPr>
          <p:spPr>
            <a:xfrm>
              <a:off x="5029200" y="3124200"/>
              <a:ext cx="838199" cy="474519"/>
            </a:xfrm>
            <a:prstGeom prst="roundRect">
              <a:avLst/>
            </a:prstGeom>
            <a:solidFill>
              <a:srgbClr val="0C7827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/>
                <a:t>Replay Video</a:t>
              </a:r>
            </a:p>
            <a:p>
              <a:pPr algn="ctr"/>
              <a:endParaRPr lang="en-US" sz="800" dirty="0"/>
            </a:p>
            <a:p>
              <a:pPr algn="ctr"/>
              <a:endParaRPr lang="en-US" sz="400" dirty="0"/>
            </a:p>
            <a:p>
              <a:pPr algn="ctr"/>
              <a:endParaRPr lang="en-US" sz="800" dirty="0"/>
            </a:p>
          </p:txBody>
        </p:sp>
        <p:pic>
          <p:nvPicPr>
            <p:cNvPr id="34" name="Picture 8">
              <a:extLst>
                <a:ext uri="{FF2B5EF4-FFF2-40B4-BE49-F238E27FC236}">
                  <a16:creationId xmlns:a16="http://schemas.microsoft.com/office/drawing/2014/main" id="{6CC4D8B5-1865-492B-28DC-0A77667BAB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77E3"/>
                </a:clrFrom>
                <a:clrTo>
                  <a:srgbClr val="FF77E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800" y="3262344"/>
              <a:ext cx="390525" cy="3190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5" name="Picture 2" descr="http://upload.wikimedia.org/wikipedia/commons/thumb/8/83/Mouse-cursor-hand-pointer.svg/220px-Mouse-cursor-hand-pointer.svg.png">
            <a:extLst>
              <a:ext uri="{FF2B5EF4-FFF2-40B4-BE49-F238E27FC236}">
                <a16:creationId xmlns:a16="http://schemas.microsoft.com/office/drawing/2014/main" id="{686479B3-22AD-C1E8-FA71-6270D065D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2" t="9697" r="57091"/>
          <a:stretch>
            <a:fillRect/>
          </a:stretch>
        </p:blipFill>
        <p:spPr bwMode="auto">
          <a:xfrm>
            <a:off x="9180800" y="3970935"/>
            <a:ext cx="198425" cy="31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Flowchart: Process 35">
            <a:extLst>
              <a:ext uri="{FF2B5EF4-FFF2-40B4-BE49-F238E27FC236}">
                <a16:creationId xmlns:a16="http://schemas.microsoft.com/office/drawing/2014/main" id="{A4640806-F175-0061-E0A3-353A57A3BF47}"/>
              </a:ext>
            </a:extLst>
          </p:cNvPr>
          <p:cNvSpPr/>
          <p:nvPr/>
        </p:nvSpPr>
        <p:spPr>
          <a:xfrm>
            <a:off x="5468188" y="1586650"/>
            <a:ext cx="2310837" cy="1062079"/>
          </a:xfrm>
          <a:prstGeom prst="flowChartProcess">
            <a:avLst/>
          </a:prstGeom>
          <a:noFill/>
          <a:ln w="57150">
            <a:solidFill>
              <a:srgbClr val="EF41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7" name="Flowchart: Process 36">
            <a:extLst>
              <a:ext uri="{FF2B5EF4-FFF2-40B4-BE49-F238E27FC236}">
                <a16:creationId xmlns:a16="http://schemas.microsoft.com/office/drawing/2014/main" id="{A0F3D2EE-3865-6834-11FB-E279633872DA}"/>
              </a:ext>
            </a:extLst>
          </p:cNvPr>
          <p:cNvSpPr/>
          <p:nvPr/>
        </p:nvSpPr>
        <p:spPr>
          <a:xfrm>
            <a:off x="3796854" y="3110650"/>
            <a:ext cx="3372572" cy="2301171"/>
          </a:xfrm>
          <a:prstGeom prst="flowChartProcess">
            <a:avLst/>
          </a:prstGeom>
          <a:noFill/>
          <a:ln w="57150">
            <a:solidFill>
              <a:srgbClr val="EF41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8" name="Picture 6">
            <a:extLst>
              <a:ext uri="{FF2B5EF4-FFF2-40B4-BE49-F238E27FC236}">
                <a16:creationId xmlns:a16="http://schemas.microsoft.com/office/drawing/2014/main" id="{BA686CE4-5542-5DB9-E433-FE2B44BB8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t="8782" b="11757"/>
          <a:stretch/>
        </p:blipFill>
        <p:spPr bwMode="auto">
          <a:xfrm>
            <a:off x="2649534" y="2365477"/>
            <a:ext cx="5084151" cy="3080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7">
            <a:extLst>
              <a:ext uri="{FF2B5EF4-FFF2-40B4-BE49-F238E27FC236}">
                <a16:creationId xmlns:a16="http://schemas.microsoft.com/office/drawing/2014/main" id="{D3AC34AE-2004-F2C9-AAC2-89FF18FC0E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t="9812" b="12446"/>
          <a:stretch/>
        </p:blipFill>
        <p:spPr bwMode="auto">
          <a:xfrm>
            <a:off x="2631278" y="2403568"/>
            <a:ext cx="5084151" cy="3008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8">
            <a:extLst>
              <a:ext uri="{FF2B5EF4-FFF2-40B4-BE49-F238E27FC236}">
                <a16:creationId xmlns:a16="http://schemas.microsoft.com/office/drawing/2014/main" id="{99001489-0391-32B1-2D81-16876E07C1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/>
          <a:srcRect t="8970" b="12343"/>
          <a:stretch/>
        </p:blipFill>
        <p:spPr bwMode="auto">
          <a:xfrm>
            <a:off x="2652050" y="2365476"/>
            <a:ext cx="5084151" cy="2930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5">
            <a:extLst>
              <a:ext uri="{FF2B5EF4-FFF2-40B4-BE49-F238E27FC236}">
                <a16:creationId xmlns:a16="http://schemas.microsoft.com/office/drawing/2014/main" id="{5427CEE0-DB65-8823-78D8-CB74001EA6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/>
          <a:srcRect t="8970" b="9885"/>
          <a:stretch/>
        </p:blipFill>
        <p:spPr bwMode="auto">
          <a:xfrm>
            <a:off x="2631277" y="2377088"/>
            <a:ext cx="5084151" cy="3068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E7FB3AC6-606B-AA32-4EE2-2E01B8640B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/>
          <a:srcRect t="9109" b="10829"/>
          <a:stretch/>
        </p:blipFill>
        <p:spPr bwMode="auto">
          <a:xfrm>
            <a:off x="2664423" y="2365561"/>
            <a:ext cx="5084151" cy="3105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4">
            <a:extLst>
              <a:ext uri="{FF2B5EF4-FFF2-40B4-BE49-F238E27FC236}">
                <a16:creationId xmlns:a16="http://schemas.microsoft.com/office/drawing/2014/main" id="{732FFA2A-DD85-0869-ADAB-C75BF78C92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/>
          <a:srcRect t="8970" b="9885"/>
          <a:stretch/>
        </p:blipFill>
        <p:spPr bwMode="auto">
          <a:xfrm>
            <a:off x="2648499" y="2377088"/>
            <a:ext cx="5084151" cy="310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Title 1">
            <a:extLst>
              <a:ext uri="{FF2B5EF4-FFF2-40B4-BE49-F238E27FC236}">
                <a16:creationId xmlns:a16="http://schemas.microsoft.com/office/drawing/2014/main" id="{CFBCE137-73E4-2337-486F-52E2EACAF1B4}"/>
              </a:ext>
            </a:extLst>
          </p:cNvPr>
          <p:cNvSpPr txBox="1">
            <a:spLocks/>
          </p:cNvSpPr>
          <p:nvPr/>
        </p:nvSpPr>
        <p:spPr>
          <a:xfrm>
            <a:off x="4794446" y="5969519"/>
            <a:ext cx="2019380" cy="923330"/>
          </a:xfrm>
          <a:prstGeom prst="rect">
            <a:avLst/>
          </a:prstGeom>
          <a:solidFill>
            <a:srgbClr val="EF412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b="1" i="1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r>
              <a:rPr lang="pt-BR" dirty="0"/>
              <a:t>Video prikazuje točno što se dogodilo</a:t>
            </a:r>
            <a:endParaRPr lang="en-US" dirty="0"/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748501F0-25D7-3355-16FA-708588C54436}"/>
              </a:ext>
            </a:extLst>
          </p:cNvPr>
          <p:cNvSpPr txBox="1">
            <a:spLocks/>
          </p:cNvSpPr>
          <p:nvPr/>
        </p:nvSpPr>
        <p:spPr>
          <a:xfrm>
            <a:off x="7819267" y="2401825"/>
            <a:ext cx="2019380" cy="646331"/>
          </a:xfrm>
          <a:prstGeom prst="rect">
            <a:avLst/>
          </a:prstGeom>
          <a:solidFill>
            <a:srgbClr val="EF412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b="1" i="1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r>
              <a:rPr lang="it-IT" dirty="0"/>
              <a:t>Možete li reći što se ovdje dogodilo?</a:t>
            </a:r>
            <a:endParaRPr lang="en-US" dirty="0"/>
          </a:p>
        </p:txBody>
      </p:sp>
      <p:pic>
        <p:nvPicPr>
          <p:cNvPr id="3" name="Image 0" descr=" ">
            <a:extLst>
              <a:ext uri="{FF2B5EF4-FFF2-40B4-BE49-F238E27FC236}">
                <a16:creationId xmlns:a16="http://schemas.microsoft.com/office/drawing/2014/main" id="{95287FC7-59D4-F7FE-62FD-C99C57C3AAA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9811" y="59319"/>
            <a:ext cx="1408543" cy="38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00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497 0.12431 L -0.11164 0.02454 " pathEditMode="relative" rAng="0" ptsTypes="AA">
                                      <p:cBhvr>
                                        <p:cTn id="4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5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75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75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75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75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75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6" grpId="0" animBg="1"/>
      <p:bldP spid="36" grpId="1" animBg="1"/>
      <p:bldP spid="37" grpId="0" animBg="1"/>
      <p:bldP spid="37" grpId="1" animBg="1"/>
      <p:bldP spid="44" grpId="0" animBg="1"/>
      <p:bldP spid="45" grpId="0" animBg="1"/>
      <p:bldP spid="45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5400000">
            <a:off x="5840938" y="-5840938"/>
            <a:ext cx="510121" cy="12192000"/>
          </a:xfrm>
          <a:prstGeom prst="rect">
            <a:avLst/>
          </a:prstGeom>
          <a:solidFill>
            <a:srgbClr val="649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" y="6347878"/>
            <a:ext cx="510121" cy="5101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1119" y="6435209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</a:t>
            </a:r>
          </a:p>
        </p:txBody>
      </p:sp>
      <p:sp>
        <p:nvSpPr>
          <p:cNvPr id="20" name="Прямоугольник 49">
            <a:extLst>
              <a:ext uri="{FF2B5EF4-FFF2-40B4-BE49-F238E27FC236}">
                <a16:creationId xmlns:a16="http://schemas.microsoft.com/office/drawing/2014/main" id="{BC7E497F-2D44-1840-A70A-7B0265D3A8EF}"/>
              </a:ext>
            </a:extLst>
          </p:cNvPr>
          <p:cNvSpPr/>
          <p:nvPr/>
        </p:nvSpPr>
        <p:spPr>
          <a:xfrm>
            <a:off x="9070259" y="118296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Full </a:t>
            </a:r>
            <a:r>
              <a:rPr lang="ru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</a:t>
            </a:r>
            <a:r>
              <a:rPr lang="en-US" sz="1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ycle</a:t>
            </a:r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Insider Threat Management</a:t>
            </a:r>
          </a:p>
        </p:txBody>
      </p:sp>
      <p:cxnSp>
        <p:nvCxnSpPr>
          <p:cNvPr id="21" name="Прямая соединительная линия 41">
            <a:extLst>
              <a:ext uri="{FF2B5EF4-FFF2-40B4-BE49-F238E27FC236}">
                <a16:creationId xmlns:a16="http://schemas.microsoft.com/office/drawing/2014/main" id="{F3EB83D3-2242-7D4A-B312-184D07DB9BBA}"/>
              </a:ext>
            </a:extLst>
          </p:cNvPr>
          <p:cNvCxnSpPr>
            <a:cxnSpLocks/>
          </p:cNvCxnSpPr>
          <p:nvPr/>
        </p:nvCxnSpPr>
        <p:spPr>
          <a:xfrm>
            <a:off x="-3405" y="1157695"/>
            <a:ext cx="668568" cy="337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7BB9309-7DCE-8A47-9991-19DEDBCDE454}"/>
              </a:ext>
            </a:extLst>
          </p:cNvPr>
          <p:cNvSpPr/>
          <p:nvPr/>
        </p:nvSpPr>
        <p:spPr>
          <a:xfrm>
            <a:off x="986674" y="827390"/>
            <a:ext cx="66299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Praćenje</a:t>
            </a:r>
            <a:r>
              <a:rPr lang="en-US" sz="3200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rada </a:t>
            </a:r>
            <a:r>
              <a:rPr lang="en-US" sz="3200" b="1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starih</a:t>
            </a:r>
            <a:r>
              <a:rPr lang="en-US" sz="3200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aplikacija</a:t>
            </a:r>
            <a:endParaRPr lang="en-US" sz="3200" b="1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72EEF08-6BC0-725A-310D-830CF9D050F6}"/>
              </a:ext>
            </a:extLst>
          </p:cNvPr>
          <p:cNvGrpSpPr/>
          <p:nvPr/>
        </p:nvGrpSpPr>
        <p:grpSpPr>
          <a:xfrm>
            <a:off x="2224539" y="1832113"/>
            <a:ext cx="3024000" cy="2209800"/>
            <a:chOff x="303212" y="1295400"/>
            <a:chExt cx="4040188" cy="2209800"/>
          </a:xfrm>
        </p:grpSpPr>
        <p:sp>
          <p:nvSpPr>
            <p:cNvPr id="15" name="Content Placeholder 3">
              <a:extLst>
                <a:ext uri="{FF2B5EF4-FFF2-40B4-BE49-F238E27FC236}">
                  <a16:creationId xmlns:a16="http://schemas.microsoft.com/office/drawing/2014/main" id="{6B93243C-F55A-4284-3561-4067BBB3ED48}"/>
                </a:ext>
              </a:extLst>
            </p:cNvPr>
            <p:cNvSpPr txBox="1">
              <a:spLocks/>
            </p:cNvSpPr>
            <p:nvPr/>
          </p:nvSpPr>
          <p:spPr>
            <a:xfrm>
              <a:off x="303212" y="1676400"/>
              <a:ext cx="4040188" cy="1828800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marL="355600" marR="0" lvl="1" indent="-185738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orbel" pitchFamily="34" charset="0"/>
                  <a:ea typeface="+mn-ea"/>
                  <a:cs typeface="+mn-cs"/>
                </a:rPr>
                <a:t>Firefox / Chrome / IE</a:t>
              </a:r>
            </a:p>
            <a:p>
              <a:pPr marL="355600" marR="0" lvl="1" indent="-185738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orbel" pitchFamily="34" charset="0"/>
                  <a:ea typeface="+mn-ea"/>
                  <a:cs typeface="+mn-cs"/>
                </a:rPr>
                <a:t>MS Excel / Word</a:t>
              </a:r>
            </a:p>
            <a:p>
              <a:pPr marL="355600" marR="0" lvl="1" indent="-185738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orbel" pitchFamily="34" charset="0"/>
                  <a:ea typeface="+mn-ea"/>
                  <a:cs typeface="+mn-cs"/>
                </a:rPr>
                <a:t>Outlook</a:t>
              </a:r>
            </a:p>
            <a:p>
              <a:pPr marL="355600" marR="0" lvl="1" indent="-185738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orbel" pitchFamily="34" charset="0"/>
                  <a:ea typeface="+mn-ea"/>
                  <a:cs typeface="+mn-cs"/>
                </a:rPr>
                <a:t>Skype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rbel" pitchFamily="34" charset="0"/>
                <a:ea typeface="+mn-ea"/>
                <a:cs typeface="+mn-cs"/>
              </a:endParaRPr>
            </a:p>
            <a:p>
              <a:pPr marL="355600" marR="0" lvl="0" indent="-185738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F4123"/>
                </a:solidFill>
                <a:effectLst/>
                <a:uLnTx/>
                <a:uFillTx/>
                <a:latin typeface="Corbel" pitchFamily="34" charset="0"/>
                <a:ea typeface="+mn-ea"/>
                <a:cs typeface="+mn-cs"/>
              </a:endParaRPr>
            </a:p>
            <a:p>
              <a:pPr marL="355600" marR="0" lvl="0" indent="-185738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endPara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EF4123"/>
                </a:solidFill>
                <a:effectLst/>
                <a:uLnTx/>
                <a:uFillTx/>
                <a:latin typeface="Corbel" pitchFamily="34" charset="0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C6784BD-31BD-3CC5-937E-8872B2B8CF6D}"/>
                </a:ext>
              </a:extLst>
            </p:cNvPr>
            <p:cNvSpPr/>
            <p:nvPr/>
          </p:nvSpPr>
          <p:spPr>
            <a:xfrm>
              <a:off x="304800" y="1295400"/>
              <a:ext cx="4010025" cy="381000"/>
            </a:xfrm>
            <a:prstGeom prst="rect">
              <a:avLst/>
            </a:prstGeom>
            <a:solidFill>
              <a:srgbClr val="EF4123"/>
            </a:solidFill>
            <a:ln>
              <a:solidFill>
                <a:srgbClr val="EF4123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en-US" b="1" cap="all" dirty="0">
                  <a:solidFill>
                    <a:schemeClr val="bg1"/>
                  </a:solidFill>
                  <a:latin typeface="Corbel" pitchFamily="34" charset="0"/>
                </a:rPr>
                <a:t>Desktop Apps</a:t>
              </a:r>
              <a:endParaRPr lang="he-IL" b="1" cap="all" dirty="0">
                <a:solidFill>
                  <a:schemeClr val="bg1"/>
                </a:solidFill>
                <a:latin typeface="Corbel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E7EE362-0C90-AAD6-3EFE-8FF3C301D01C}"/>
              </a:ext>
            </a:extLst>
          </p:cNvPr>
          <p:cNvGrpSpPr/>
          <p:nvPr/>
        </p:nvGrpSpPr>
        <p:grpSpPr>
          <a:xfrm>
            <a:off x="6720339" y="1832113"/>
            <a:ext cx="3024000" cy="2209800"/>
            <a:chOff x="303212" y="1295400"/>
            <a:chExt cx="4040188" cy="2209800"/>
          </a:xfrm>
        </p:grpSpPr>
        <p:sp>
          <p:nvSpPr>
            <p:cNvPr id="22" name="Content Placeholder 3">
              <a:extLst>
                <a:ext uri="{FF2B5EF4-FFF2-40B4-BE49-F238E27FC236}">
                  <a16:creationId xmlns:a16="http://schemas.microsoft.com/office/drawing/2014/main" id="{1257F4F5-171E-F34A-6A8B-63EDBA1CD163}"/>
                </a:ext>
              </a:extLst>
            </p:cNvPr>
            <p:cNvSpPr txBox="1">
              <a:spLocks/>
            </p:cNvSpPr>
            <p:nvPr/>
          </p:nvSpPr>
          <p:spPr>
            <a:xfrm>
              <a:off x="303212" y="1676400"/>
              <a:ext cx="4040188" cy="1828800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marL="355600" lvl="1" indent="-185738">
                <a:spcBef>
                  <a:spcPct val="20000"/>
                </a:spcBef>
                <a:buFont typeface="Arial" pitchFamily="34" charset="0"/>
                <a:buChar char="•"/>
              </a:pPr>
              <a:r>
                <a:rPr lang="en-US" dirty="0">
                  <a:latin typeface="Corbel" pitchFamily="34" charset="0"/>
                </a:rPr>
                <a:t>Registry Editor</a:t>
              </a:r>
            </a:p>
            <a:p>
              <a:pPr marL="355600" lvl="1" indent="-185738">
                <a:spcBef>
                  <a:spcPct val="20000"/>
                </a:spcBef>
                <a:buFont typeface="Arial" pitchFamily="34" charset="0"/>
                <a:buChar char="•"/>
              </a:pPr>
              <a:r>
                <a:rPr lang="en-US" dirty="0">
                  <a:latin typeface="Corbel" pitchFamily="34" charset="0"/>
                </a:rPr>
                <a:t>SQL Manager</a:t>
              </a:r>
            </a:p>
            <a:p>
              <a:pPr marL="355600" lvl="1" indent="-185738">
                <a:spcBef>
                  <a:spcPct val="20000"/>
                </a:spcBef>
                <a:buFont typeface="Arial" pitchFamily="34" charset="0"/>
                <a:buChar char="•"/>
              </a:pPr>
              <a:r>
                <a:rPr lang="en-US" dirty="0">
                  <a:latin typeface="Corbel" pitchFamily="34" charset="0"/>
                </a:rPr>
                <a:t>Toad</a:t>
              </a:r>
            </a:p>
            <a:p>
              <a:pPr marL="355600" lvl="1" indent="-185738">
                <a:spcBef>
                  <a:spcPct val="20000"/>
                </a:spcBef>
                <a:buFont typeface="Arial" pitchFamily="34" charset="0"/>
                <a:buChar char="•"/>
              </a:pPr>
              <a:r>
                <a:rPr lang="en-US" dirty="0">
                  <a:latin typeface="Corbel" pitchFamily="34" charset="0"/>
                </a:rPr>
                <a:t>Network Config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F4123"/>
                </a:solidFill>
                <a:effectLst/>
                <a:uLnTx/>
                <a:uFillTx/>
                <a:latin typeface="Corbel" pitchFamily="34" charset="0"/>
                <a:ea typeface="+mn-ea"/>
                <a:cs typeface="+mn-cs"/>
              </a:endParaRPr>
            </a:p>
            <a:p>
              <a:pPr marL="355600" marR="0" lvl="0" indent="-185738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endPara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EF4123"/>
                </a:solidFill>
                <a:effectLst/>
                <a:uLnTx/>
                <a:uFillTx/>
                <a:latin typeface="Corbel" pitchFamily="34" charset="0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21866E0-E2BE-877A-65EF-AD9001C5A97E}"/>
                </a:ext>
              </a:extLst>
            </p:cNvPr>
            <p:cNvSpPr/>
            <p:nvPr/>
          </p:nvSpPr>
          <p:spPr>
            <a:xfrm>
              <a:off x="304800" y="1295400"/>
              <a:ext cx="4010025" cy="381000"/>
            </a:xfrm>
            <a:prstGeom prst="rect">
              <a:avLst/>
            </a:prstGeom>
            <a:solidFill>
              <a:srgbClr val="EF4123"/>
            </a:solidFill>
            <a:ln>
              <a:solidFill>
                <a:srgbClr val="EF4123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en-US" b="1" cap="all" dirty="0">
                  <a:solidFill>
                    <a:schemeClr val="bg1"/>
                  </a:solidFill>
                  <a:latin typeface="Corbel" pitchFamily="34" charset="0"/>
                </a:rPr>
                <a:t>Admin Tools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D2F30F1-C551-2786-3B39-3E0CF389345A}"/>
              </a:ext>
            </a:extLst>
          </p:cNvPr>
          <p:cNvGrpSpPr/>
          <p:nvPr/>
        </p:nvGrpSpPr>
        <p:grpSpPr>
          <a:xfrm>
            <a:off x="6720339" y="4422913"/>
            <a:ext cx="3024000" cy="2209800"/>
            <a:chOff x="303212" y="1295400"/>
            <a:chExt cx="4040188" cy="2209800"/>
          </a:xfrm>
        </p:grpSpPr>
        <p:sp>
          <p:nvSpPr>
            <p:cNvPr id="25" name="Content Placeholder 3">
              <a:extLst>
                <a:ext uri="{FF2B5EF4-FFF2-40B4-BE49-F238E27FC236}">
                  <a16:creationId xmlns:a16="http://schemas.microsoft.com/office/drawing/2014/main" id="{137AC98B-50B2-97ED-BA33-C580DD2A8828}"/>
                </a:ext>
              </a:extLst>
            </p:cNvPr>
            <p:cNvSpPr txBox="1">
              <a:spLocks/>
            </p:cNvSpPr>
            <p:nvPr/>
          </p:nvSpPr>
          <p:spPr>
            <a:xfrm>
              <a:off x="303212" y="1676400"/>
              <a:ext cx="4040188" cy="1828800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marL="355600" lvl="1" indent="-185738">
                <a:spcBef>
                  <a:spcPct val="20000"/>
                </a:spcBef>
                <a:buFont typeface="Arial" pitchFamily="34" charset="0"/>
                <a:buChar char="•"/>
              </a:pPr>
              <a:r>
                <a:rPr lang="en-US" dirty="0">
                  <a:latin typeface="Corbel" pitchFamily="34" charset="0"/>
                </a:rPr>
                <a:t>Notepad</a:t>
              </a:r>
            </a:p>
            <a:p>
              <a:pPr marL="355600" marR="0" lvl="0" indent="-185738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F4123"/>
                </a:solidFill>
                <a:effectLst/>
                <a:uLnTx/>
                <a:uFillTx/>
                <a:latin typeface="Corbel" pitchFamily="34" charset="0"/>
                <a:ea typeface="+mn-ea"/>
                <a:cs typeface="+mn-cs"/>
              </a:endParaRPr>
            </a:p>
            <a:p>
              <a:pPr marL="355600" marR="0" lvl="0" indent="-185738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endPara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EF4123"/>
                </a:solidFill>
                <a:effectLst/>
                <a:uLnTx/>
                <a:uFillTx/>
                <a:latin typeface="Corbel" pitchFamily="34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49D2325-9F1F-7C65-9F60-804F37BE36B7}"/>
                </a:ext>
              </a:extLst>
            </p:cNvPr>
            <p:cNvSpPr/>
            <p:nvPr/>
          </p:nvSpPr>
          <p:spPr>
            <a:xfrm>
              <a:off x="304800" y="1295400"/>
              <a:ext cx="4010025" cy="381000"/>
            </a:xfrm>
            <a:prstGeom prst="rect">
              <a:avLst/>
            </a:prstGeom>
            <a:solidFill>
              <a:srgbClr val="EF4123"/>
            </a:solidFill>
            <a:ln>
              <a:solidFill>
                <a:srgbClr val="EF4123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en-US" b="1" cap="all" dirty="0">
                  <a:solidFill>
                    <a:schemeClr val="bg1"/>
                  </a:solidFill>
                  <a:latin typeface="Corbel" pitchFamily="34" charset="0"/>
                </a:rPr>
                <a:t>Text Editors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DC987C9-8162-2A69-8B37-4456C61C5FA7}"/>
              </a:ext>
            </a:extLst>
          </p:cNvPr>
          <p:cNvGrpSpPr/>
          <p:nvPr/>
        </p:nvGrpSpPr>
        <p:grpSpPr>
          <a:xfrm>
            <a:off x="2224539" y="4422913"/>
            <a:ext cx="3024000" cy="2209800"/>
            <a:chOff x="303212" y="1295400"/>
            <a:chExt cx="4040188" cy="2209800"/>
          </a:xfrm>
        </p:grpSpPr>
        <p:sp>
          <p:nvSpPr>
            <p:cNvPr id="28" name="Content Placeholder 3">
              <a:extLst>
                <a:ext uri="{FF2B5EF4-FFF2-40B4-BE49-F238E27FC236}">
                  <a16:creationId xmlns:a16="http://schemas.microsoft.com/office/drawing/2014/main" id="{49FFE499-694F-0BB2-0C7B-5AAE07577214}"/>
                </a:ext>
              </a:extLst>
            </p:cNvPr>
            <p:cNvSpPr txBox="1">
              <a:spLocks/>
            </p:cNvSpPr>
            <p:nvPr/>
          </p:nvSpPr>
          <p:spPr>
            <a:xfrm>
              <a:off x="303212" y="1676400"/>
              <a:ext cx="4040188" cy="1828800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marL="355600" lvl="1" indent="-185738">
                <a:spcBef>
                  <a:spcPct val="20000"/>
                </a:spcBef>
                <a:buFont typeface="Arial" pitchFamily="34" charset="0"/>
                <a:buChar char="•"/>
              </a:pPr>
              <a:r>
                <a:rPr lang="en-US" dirty="0">
                  <a:latin typeface="Corbel" pitchFamily="34" charset="0"/>
                </a:rPr>
                <a:t>Remote Desktop</a:t>
              </a:r>
            </a:p>
            <a:p>
              <a:pPr marL="355600" lvl="1" indent="-185738">
                <a:spcBef>
                  <a:spcPct val="20000"/>
                </a:spcBef>
                <a:buFont typeface="Arial" pitchFamily="34" charset="0"/>
                <a:buChar char="•"/>
              </a:pPr>
              <a:r>
                <a:rPr lang="en-US" dirty="0">
                  <a:latin typeface="Corbel" pitchFamily="34" charset="0"/>
                </a:rPr>
                <a:t>VMware vSphere</a:t>
              </a:r>
            </a:p>
            <a:p>
              <a:pPr marL="355600" marR="0" lvl="0" indent="-185738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F4123"/>
                </a:solidFill>
                <a:effectLst/>
                <a:uLnTx/>
                <a:uFillTx/>
                <a:latin typeface="Corbel" pitchFamily="34" charset="0"/>
                <a:ea typeface="+mn-ea"/>
                <a:cs typeface="+mn-cs"/>
              </a:endParaRPr>
            </a:p>
            <a:p>
              <a:pPr marL="355600" marR="0" lvl="0" indent="-185738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endPara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EF4123"/>
                </a:solidFill>
                <a:effectLst/>
                <a:uLnTx/>
                <a:uFillTx/>
                <a:latin typeface="Corbel" pitchFamily="34" charset="0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33AB2F7-AC7F-25BD-5F3D-84B52EEEB5D2}"/>
                </a:ext>
              </a:extLst>
            </p:cNvPr>
            <p:cNvSpPr/>
            <p:nvPr/>
          </p:nvSpPr>
          <p:spPr>
            <a:xfrm>
              <a:off x="304800" y="1295400"/>
              <a:ext cx="4010025" cy="381000"/>
            </a:xfrm>
            <a:prstGeom prst="rect">
              <a:avLst/>
            </a:prstGeom>
            <a:solidFill>
              <a:srgbClr val="EF4123"/>
            </a:solidFill>
            <a:ln>
              <a:solidFill>
                <a:srgbClr val="EF4123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en-US" b="1" cap="all" dirty="0">
                  <a:solidFill>
                    <a:schemeClr val="bg1"/>
                  </a:solidFill>
                  <a:latin typeface="Corbel" pitchFamily="34" charset="0"/>
                </a:rPr>
                <a:t>Remote &amp; Virtual</a:t>
              </a:r>
            </a:p>
          </p:txBody>
        </p:sp>
      </p:grpSp>
      <p:pic>
        <p:nvPicPr>
          <p:cNvPr id="3" name="Image 0" descr=" ">
            <a:extLst>
              <a:ext uri="{FF2B5EF4-FFF2-40B4-BE49-F238E27FC236}">
                <a16:creationId xmlns:a16="http://schemas.microsoft.com/office/drawing/2014/main" id="{3CF12D37-8761-1EB6-9C50-D2F97E246F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11" y="59319"/>
            <a:ext cx="1408543" cy="38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1142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5400000">
            <a:off x="5840938" y="-5840938"/>
            <a:ext cx="510121" cy="12192000"/>
          </a:xfrm>
          <a:prstGeom prst="rect">
            <a:avLst/>
          </a:prstGeom>
          <a:solidFill>
            <a:srgbClr val="649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" y="6347878"/>
            <a:ext cx="510121" cy="5101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1119" y="6435209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</a:t>
            </a:r>
          </a:p>
        </p:txBody>
      </p:sp>
      <p:sp>
        <p:nvSpPr>
          <p:cNvPr id="20" name="Прямоугольник 49">
            <a:extLst>
              <a:ext uri="{FF2B5EF4-FFF2-40B4-BE49-F238E27FC236}">
                <a16:creationId xmlns:a16="http://schemas.microsoft.com/office/drawing/2014/main" id="{BC7E497F-2D44-1840-A70A-7B0265D3A8EF}"/>
              </a:ext>
            </a:extLst>
          </p:cNvPr>
          <p:cNvSpPr/>
          <p:nvPr/>
        </p:nvSpPr>
        <p:spPr>
          <a:xfrm>
            <a:off x="9070259" y="118296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Full </a:t>
            </a:r>
            <a:r>
              <a:rPr lang="ru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</a:t>
            </a:r>
            <a:r>
              <a:rPr lang="en-US" sz="1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ycle</a:t>
            </a:r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Insider Threat Management</a:t>
            </a:r>
          </a:p>
        </p:txBody>
      </p:sp>
      <p:cxnSp>
        <p:nvCxnSpPr>
          <p:cNvPr id="21" name="Прямая соединительная линия 41">
            <a:extLst>
              <a:ext uri="{FF2B5EF4-FFF2-40B4-BE49-F238E27FC236}">
                <a16:creationId xmlns:a16="http://schemas.microsoft.com/office/drawing/2014/main" id="{F3EB83D3-2242-7D4A-B312-184D07DB9BBA}"/>
              </a:ext>
            </a:extLst>
          </p:cNvPr>
          <p:cNvCxnSpPr>
            <a:cxnSpLocks/>
          </p:cNvCxnSpPr>
          <p:nvPr/>
        </p:nvCxnSpPr>
        <p:spPr>
          <a:xfrm>
            <a:off x="-3405" y="1157695"/>
            <a:ext cx="668568" cy="337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7BB9309-7DCE-8A47-9991-19DEDBCDE454}"/>
              </a:ext>
            </a:extLst>
          </p:cNvPr>
          <p:cNvSpPr/>
          <p:nvPr/>
        </p:nvSpPr>
        <p:spPr>
          <a:xfrm>
            <a:off x="986674" y="827390"/>
            <a:ext cx="64840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Grafikon</a:t>
            </a:r>
            <a:r>
              <a:rPr lang="en-US" sz="3200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aktivnosti</a:t>
            </a:r>
            <a:r>
              <a:rPr lang="en-US" sz="3200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aplikacija</a:t>
            </a:r>
            <a:endParaRPr lang="en-US" sz="3200" b="1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68B4FA25-4E9E-7515-7C78-FB121F12B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033" y="2606150"/>
            <a:ext cx="9971547" cy="3495929"/>
          </a:xfrm>
          <a:prstGeom prst="rect">
            <a:avLst/>
          </a:prstGeom>
          <a:noFill/>
          <a:ln w="9525">
            <a:solidFill>
              <a:srgbClr val="3880B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4DE2AC13-0A0C-9512-9066-4F54EF08C75F}"/>
              </a:ext>
            </a:extLst>
          </p:cNvPr>
          <p:cNvSpPr txBox="1">
            <a:spLocks/>
          </p:cNvSpPr>
          <p:nvPr/>
        </p:nvSpPr>
        <p:spPr>
          <a:xfrm>
            <a:off x="997923" y="1394541"/>
            <a:ext cx="10407131" cy="4602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Ovaj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grafikon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prikazuje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učestalost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korištenja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aplikacija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.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Također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,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grafikon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možete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koristiti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za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analizu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najrjeđe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korištenih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aplikacija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te za otkrivanje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prijetnji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i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sumnjivih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aktivnosti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na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istraživanim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računalima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.</a:t>
            </a:r>
          </a:p>
          <a:p>
            <a:endParaRPr lang="en-US" sz="2000" dirty="0">
              <a:latin typeface="Fira Sans" panose="020B0604020202020204" charset="0"/>
              <a:ea typeface="Fira Sans" panose="020B0604020202020204" charset="0"/>
            </a:endParaRPr>
          </a:p>
        </p:txBody>
      </p:sp>
      <p:pic>
        <p:nvPicPr>
          <p:cNvPr id="3" name="Image 0" descr=" ">
            <a:extLst>
              <a:ext uri="{FF2B5EF4-FFF2-40B4-BE49-F238E27FC236}">
                <a16:creationId xmlns:a16="http://schemas.microsoft.com/office/drawing/2014/main" id="{4328087E-C43B-CA07-38A8-760FD87E30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811" y="59319"/>
            <a:ext cx="1408543" cy="38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5065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5400000">
            <a:off x="5840938" y="-5840938"/>
            <a:ext cx="510121" cy="12192000"/>
          </a:xfrm>
          <a:prstGeom prst="rect">
            <a:avLst/>
          </a:prstGeom>
          <a:solidFill>
            <a:srgbClr val="649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" y="6347878"/>
            <a:ext cx="510121" cy="5101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1119" y="6435209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</a:t>
            </a:r>
          </a:p>
        </p:txBody>
      </p:sp>
      <p:sp>
        <p:nvSpPr>
          <p:cNvPr id="20" name="Прямоугольник 49">
            <a:extLst>
              <a:ext uri="{FF2B5EF4-FFF2-40B4-BE49-F238E27FC236}">
                <a16:creationId xmlns:a16="http://schemas.microsoft.com/office/drawing/2014/main" id="{BC7E497F-2D44-1840-A70A-7B0265D3A8EF}"/>
              </a:ext>
            </a:extLst>
          </p:cNvPr>
          <p:cNvSpPr/>
          <p:nvPr/>
        </p:nvSpPr>
        <p:spPr>
          <a:xfrm>
            <a:off x="9070259" y="118296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Full </a:t>
            </a:r>
            <a:r>
              <a:rPr lang="ru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</a:t>
            </a:r>
            <a:r>
              <a:rPr lang="en-US" sz="1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ycle</a:t>
            </a:r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Insider Threat Management</a:t>
            </a:r>
          </a:p>
        </p:txBody>
      </p:sp>
      <p:cxnSp>
        <p:nvCxnSpPr>
          <p:cNvPr id="21" name="Прямая соединительная линия 41">
            <a:extLst>
              <a:ext uri="{FF2B5EF4-FFF2-40B4-BE49-F238E27FC236}">
                <a16:creationId xmlns:a16="http://schemas.microsoft.com/office/drawing/2014/main" id="{F3EB83D3-2242-7D4A-B312-184D07DB9BBA}"/>
              </a:ext>
            </a:extLst>
          </p:cNvPr>
          <p:cNvCxnSpPr>
            <a:cxnSpLocks/>
          </p:cNvCxnSpPr>
          <p:nvPr/>
        </p:nvCxnSpPr>
        <p:spPr>
          <a:xfrm>
            <a:off x="-3405" y="1157695"/>
            <a:ext cx="668568" cy="337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7BB9309-7DCE-8A47-9991-19DEDBCDE454}"/>
              </a:ext>
            </a:extLst>
          </p:cNvPr>
          <p:cNvSpPr/>
          <p:nvPr/>
        </p:nvSpPr>
        <p:spPr>
          <a:xfrm>
            <a:off x="986674" y="827390"/>
            <a:ext cx="59983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Prikaz</a:t>
            </a:r>
            <a:r>
              <a:rPr lang="en-US" sz="3200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praćenja</a:t>
            </a:r>
            <a:r>
              <a:rPr lang="en-US" sz="3200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web </a:t>
            </a:r>
            <a:r>
              <a:rPr lang="en-US" sz="3200" b="1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adresa</a:t>
            </a:r>
            <a:endParaRPr lang="en-US" sz="3200" b="1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4F4DF6DE-2CFA-C979-BC8B-9580F4BFE010}"/>
              </a:ext>
            </a:extLst>
          </p:cNvPr>
          <p:cNvSpPr txBox="1">
            <a:spLocks/>
          </p:cNvSpPr>
          <p:nvPr/>
        </p:nvSpPr>
        <p:spPr>
          <a:xfrm>
            <a:off x="986674" y="1412165"/>
            <a:ext cx="10991317" cy="4678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Ekran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klijent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prati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sve URL-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ove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unesene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u web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preglednike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.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Možete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ga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jednostavno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konfigurirati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da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nadzire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cijele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URL-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ove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ili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samo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vršne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i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sekundarne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domene</a:t>
            </a:r>
            <a:r>
              <a:rPr lang="hr-HR" sz="2000" dirty="0">
                <a:latin typeface="Fira Sans" panose="020B0604020202020204" charset="0"/>
                <a:ea typeface="Fira Sans" panose="020B0604020202020204" charset="0"/>
              </a:rPr>
              <a:t>-</a:t>
            </a:r>
            <a:endParaRPr lang="en-US" sz="2000" dirty="0">
              <a:latin typeface="Fira Sans" panose="020B0604020202020204" charset="0"/>
              <a:ea typeface="Fira Sans" panose="020B060402020202020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D19C129-4C81-334B-AD55-6672B6E59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4724" y="2094547"/>
            <a:ext cx="8882548" cy="4508391"/>
          </a:xfrm>
          <a:prstGeom prst="rect">
            <a:avLst/>
          </a:prstGeom>
          <a:ln>
            <a:solidFill>
              <a:srgbClr val="3880B8"/>
            </a:solidFill>
          </a:ln>
        </p:spPr>
      </p:pic>
      <p:pic>
        <p:nvPicPr>
          <p:cNvPr id="3" name="Image 0" descr=" ">
            <a:extLst>
              <a:ext uri="{FF2B5EF4-FFF2-40B4-BE49-F238E27FC236}">
                <a16:creationId xmlns:a16="http://schemas.microsoft.com/office/drawing/2014/main" id="{CB6DF836-8D7E-38EC-A149-3C0454D43B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811" y="59319"/>
            <a:ext cx="1408543" cy="38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1868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5400000">
            <a:off x="5840938" y="-5840938"/>
            <a:ext cx="510121" cy="12192000"/>
          </a:xfrm>
          <a:prstGeom prst="rect">
            <a:avLst/>
          </a:prstGeom>
          <a:solidFill>
            <a:srgbClr val="649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" y="6347878"/>
            <a:ext cx="510121" cy="5101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1119" y="6435209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sp>
        <p:nvSpPr>
          <p:cNvPr id="20" name="Прямоугольник 49">
            <a:extLst>
              <a:ext uri="{FF2B5EF4-FFF2-40B4-BE49-F238E27FC236}">
                <a16:creationId xmlns:a16="http://schemas.microsoft.com/office/drawing/2014/main" id="{BC7E497F-2D44-1840-A70A-7B0265D3A8EF}"/>
              </a:ext>
            </a:extLst>
          </p:cNvPr>
          <p:cNvSpPr/>
          <p:nvPr/>
        </p:nvSpPr>
        <p:spPr>
          <a:xfrm>
            <a:off x="9070259" y="118296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Full </a:t>
            </a:r>
            <a:r>
              <a:rPr lang="ru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</a:t>
            </a:r>
            <a:r>
              <a:rPr lang="en-US" sz="1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ycle</a:t>
            </a:r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Insider Threat Management</a:t>
            </a:r>
          </a:p>
        </p:txBody>
      </p:sp>
      <p:cxnSp>
        <p:nvCxnSpPr>
          <p:cNvPr id="21" name="Прямая соединительная линия 41">
            <a:extLst>
              <a:ext uri="{FF2B5EF4-FFF2-40B4-BE49-F238E27FC236}">
                <a16:creationId xmlns:a16="http://schemas.microsoft.com/office/drawing/2014/main" id="{F3EB83D3-2242-7D4A-B312-184D07DB9BBA}"/>
              </a:ext>
            </a:extLst>
          </p:cNvPr>
          <p:cNvCxnSpPr>
            <a:cxnSpLocks/>
          </p:cNvCxnSpPr>
          <p:nvPr/>
        </p:nvCxnSpPr>
        <p:spPr>
          <a:xfrm>
            <a:off x="-3405" y="1157695"/>
            <a:ext cx="668568" cy="337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7BB9309-7DCE-8A47-9991-19DEDBCDE454}"/>
              </a:ext>
            </a:extLst>
          </p:cNvPr>
          <p:cNvSpPr/>
          <p:nvPr/>
        </p:nvSpPr>
        <p:spPr>
          <a:xfrm>
            <a:off x="986674" y="827390"/>
            <a:ext cx="59983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Prikaz</a:t>
            </a:r>
            <a:r>
              <a:rPr lang="en-US" sz="3200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praćenja</a:t>
            </a:r>
            <a:r>
              <a:rPr lang="en-US" sz="3200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web </a:t>
            </a:r>
            <a:r>
              <a:rPr lang="en-US" sz="3200" b="1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adresa</a:t>
            </a:r>
            <a:endParaRPr lang="en-US" sz="3200" b="1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7" name="Content Placeholder 7">
            <a:extLst>
              <a:ext uri="{FF2B5EF4-FFF2-40B4-BE49-F238E27FC236}">
                <a16:creationId xmlns:a16="http://schemas.microsoft.com/office/drawing/2014/main" id="{B98FEABB-A919-8DDA-DB05-2C7CDE740651}"/>
              </a:ext>
            </a:extLst>
          </p:cNvPr>
          <p:cNvSpPr txBox="1">
            <a:spLocks/>
          </p:cNvSpPr>
          <p:nvPr/>
        </p:nvSpPr>
        <p:spPr>
          <a:xfrm>
            <a:off x="986674" y="1352247"/>
            <a:ext cx="10218652" cy="4678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Ovaj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grafikon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prikazuje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učestalost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posjećivanja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web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stranica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.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Također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,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grafikon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možete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koristiti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za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analizu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najposjećenijih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i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najmanje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posjećenih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web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stranica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te za otkrivanje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potencijalno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štetnih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aktivnosti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na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istraživanim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računalima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C60F0E1-3099-47A1-65E0-9308C8681B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82" y="2397098"/>
            <a:ext cx="10743097" cy="3812708"/>
          </a:xfrm>
          <a:prstGeom prst="rect">
            <a:avLst/>
          </a:prstGeom>
          <a:ln>
            <a:solidFill>
              <a:srgbClr val="3880B8"/>
            </a:solidFill>
          </a:ln>
        </p:spPr>
      </p:pic>
      <p:pic>
        <p:nvPicPr>
          <p:cNvPr id="3" name="Image 0" descr=" ">
            <a:extLst>
              <a:ext uri="{FF2B5EF4-FFF2-40B4-BE49-F238E27FC236}">
                <a16:creationId xmlns:a16="http://schemas.microsoft.com/office/drawing/2014/main" id="{3B6354A8-2EFF-4B5C-26B8-851896D638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811" y="59319"/>
            <a:ext cx="1408543" cy="38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2765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5400000">
            <a:off x="5840938" y="-5840938"/>
            <a:ext cx="510121" cy="12192000"/>
          </a:xfrm>
          <a:prstGeom prst="rect">
            <a:avLst/>
          </a:prstGeom>
          <a:solidFill>
            <a:srgbClr val="649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" y="6347878"/>
            <a:ext cx="510121" cy="5101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1119" y="6435209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</a:t>
            </a:r>
          </a:p>
        </p:txBody>
      </p:sp>
      <p:sp>
        <p:nvSpPr>
          <p:cNvPr id="20" name="Прямоугольник 49">
            <a:extLst>
              <a:ext uri="{FF2B5EF4-FFF2-40B4-BE49-F238E27FC236}">
                <a16:creationId xmlns:a16="http://schemas.microsoft.com/office/drawing/2014/main" id="{BC7E497F-2D44-1840-A70A-7B0265D3A8EF}"/>
              </a:ext>
            </a:extLst>
          </p:cNvPr>
          <p:cNvSpPr/>
          <p:nvPr/>
        </p:nvSpPr>
        <p:spPr>
          <a:xfrm>
            <a:off x="9070259" y="118296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Full </a:t>
            </a:r>
            <a:r>
              <a:rPr lang="ru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</a:t>
            </a:r>
            <a:r>
              <a:rPr lang="en-US" sz="1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ycle</a:t>
            </a:r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Insider Threat Management</a:t>
            </a:r>
          </a:p>
        </p:txBody>
      </p:sp>
      <p:cxnSp>
        <p:nvCxnSpPr>
          <p:cNvPr id="21" name="Прямая соединительная линия 41">
            <a:extLst>
              <a:ext uri="{FF2B5EF4-FFF2-40B4-BE49-F238E27FC236}">
                <a16:creationId xmlns:a16="http://schemas.microsoft.com/office/drawing/2014/main" id="{F3EB83D3-2242-7D4A-B312-184D07DB9BBA}"/>
              </a:ext>
            </a:extLst>
          </p:cNvPr>
          <p:cNvCxnSpPr>
            <a:cxnSpLocks/>
          </p:cNvCxnSpPr>
          <p:nvPr/>
        </p:nvCxnSpPr>
        <p:spPr>
          <a:xfrm>
            <a:off x="-3405" y="1157695"/>
            <a:ext cx="668568" cy="337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7BB9309-7DCE-8A47-9991-19DEDBCDE454}"/>
              </a:ext>
            </a:extLst>
          </p:cNvPr>
          <p:cNvSpPr/>
          <p:nvPr/>
        </p:nvSpPr>
        <p:spPr>
          <a:xfrm>
            <a:off x="986674" y="827390"/>
            <a:ext cx="43733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Izvješća</a:t>
            </a:r>
            <a:r>
              <a:rPr lang="en-US" sz="3200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i </a:t>
            </a:r>
            <a:r>
              <a:rPr lang="en-US" sz="3200" b="1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statistike</a:t>
            </a:r>
            <a:endParaRPr lang="en-US" sz="3200" b="1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F7CD0151-2708-DB8F-C554-47A54B99553E}"/>
              </a:ext>
            </a:extLst>
          </p:cNvPr>
          <p:cNvSpPr txBox="1">
            <a:spLocks/>
          </p:cNvSpPr>
          <p:nvPr/>
        </p:nvSpPr>
        <p:spPr>
          <a:xfrm>
            <a:off x="970048" y="1412165"/>
            <a:ext cx="9159687" cy="4678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 err="1">
                <a:latin typeface="Fira Sans" panose="020B0604020202020204" charset="0"/>
                <a:ea typeface="Fira Sans" panose="020B0604020202020204" charset="0"/>
              </a:rPr>
              <a:t>Izvješća</a:t>
            </a:r>
            <a:r>
              <a:rPr lang="en-US" sz="1800" dirty="0">
                <a:latin typeface="Fira Sans" panose="020B0604020202020204" charset="0"/>
                <a:ea typeface="Fira Sans" panose="020B0604020202020204" charset="0"/>
              </a:rPr>
              <a:t> se </a:t>
            </a:r>
            <a:r>
              <a:rPr lang="en-US" sz="1800" dirty="0" err="1">
                <a:latin typeface="Fira Sans" panose="020B0604020202020204" charset="0"/>
                <a:ea typeface="Fira Sans" panose="020B0604020202020204" charset="0"/>
              </a:rPr>
              <a:t>mogu</a:t>
            </a:r>
            <a:r>
              <a:rPr lang="en-US" sz="1800" dirty="0">
                <a:latin typeface="Fira Sans" panose="020B0604020202020204" charset="0"/>
                <a:ea typeface="Fira Sans" panose="020B0604020202020204" charset="0"/>
              </a:rPr>
              <a:t> generirati </a:t>
            </a:r>
            <a:r>
              <a:rPr lang="en-US" sz="1800" dirty="0" err="1">
                <a:latin typeface="Fira Sans" panose="020B0604020202020204" charset="0"/>
                <a:ea typeface="Fira Sans" panose="020B0604020202020204" charset="0"/>
              </a:rPr>
              <a:t>ručno</a:t>
            </a:r>
            <a:r>
              <a:rPr lang="en-US" sz="1800" dirty="0">
                <a:latin typeface="Fira Sans" panose="020B0604020202020204" charset="0"/>
                <a:ea typeface="Fira Sans" panose="020B0604020202020204" charset="0"/>
              </a:rPr>
              <a:t> u </a:t>
            </a:r>
            <a:r>
              <a:rPr lang="en-US" sz="1800" dirty="0" err="1">
                <a:latin typeface="Fira Sans" panose="020B0604020202020204" charset="0"/>
                <a:ea typeface="Fira Sans" panose="020B0604020202020204" charset="0"/>
              </a:rPr>
              <a:t>bilo</a:t>
            </a:r>
            <a:r>
              <a:rPr lang="en-US" sz="1800" dirty="0">
                <a:latin typeface="Fira Sans" panose="020B0604020202020204" charset="0"/>
                <a:ea typeface="Fira Sans" panose="020B0604020202020204" charset="0"/>
              </a:rPr>
              <a:t> </a:t>
            </a:r>
            <a:r>
              <a:rPr lang="en-US" sz="1800" dirty="0" err="1">
                <a:latin typeface="Fira Sans" panose="020B0604020202020204" charset="0"/>
                <a:ea typeface="Fira Sans" panose="020B0604020202020204" charset="0"/>
              </a:rPr>
              <a:t>kojem</a:t>
            </a:r>
            <a:r>
              <a:rPr lang="en-US" sz="1800" dirty="0">
                <a:latin typeface="Fira Sans" panose="020B0604020202020204" charset="0"/>
                <a:ea typeface="Fira Sans" panose="020B0604020202020204" charset="0"/>
              </a:rPr>
              <a:t> </a:t>
            </a:r>
            <a:r>
              <a:rPr lang="en-US" sz="1800" dirty="0" err="1">
                <a:latin typeface="Fira Sans" panose="020B0604020202020204" charset="0"/>
                <a:ea typeface="Fira Sans" panose="020B0604020202020204" charset="0"/>
              </a:rPr>
              <a:t>trenutku</a:t>
            </a:r>
            <a:r>
              <a:rPr lang="en-US" sz="1800" dirty="0">
                <a:latin typeface="Fira Sans" panose="020B0604020202020204" charset="0"/>
                <a:ea typeface="Fira Sans" panose="020B0604020202020204" charset="0"/>
              </a:rPr>
              <a:t> za </a:t>
            </a:r>
            <a:r>
              <a:rPr lang="en-US" sz="1800" dirty="0" err="1">
                <a:latin typeface="Fira Sans" panose="020B0604020202020204" charset="0"/>
                <a:ea typeface="Fira Sans" panose="020B0604020202020204" charset="0"/>
              </a:rPr>
              <a:t>bilo</a:t>
            </a:r>
            <a:r>
              <a:rPr lang="en-US" sz="1800" dirty="0">
                <a:latin typeface="Fira Sans" panose="020B0604020202020204" charset="0"/>
                <a:ea typeface="Fira Sans" panose="020B0604020202020204" charset="0"/>
              </a:rPr>
              <a:t> koji </a:t>
            </a:r>
            <a:r>
              <a:rPr lang="en-US" sz="1800" dirty="0" err="1">
                <a:latin typeface="Fira Sans" panose="020B0604020202020204" charset="0"/>
                <a:ea typeface="Fira Sans" panose="020B0604020202020204" charset="0"/>
              </a:rPr>
              <a:t>vremenski</a:t>
            </a:r>
            <a:r>
              <a:rPr lang="en-US" sz="1800" dirty="0">
                <a:latin typeface="Fira Sans" panose="020B0604020202020204" charset="0"/>
                <a:ea typeface="Fira Sans" panose="020B0604020202020204" charset="0"/>
              </a:rPr>
              <a:t> period.</a:t>
            </a:r>
            <a:endParaRPr lang="en-US" sz="2000" dirty="0">
              <a:latin typeface="Fira Sans" panose="020B0604020202020204" charset="0"/>
              <a:ea typeface="Fira Sans" panose="020B060402020202020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7DF79C-2D43-55A4-8435-15EDC64B6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049" y="2117472"/>
            <a:ext cx="6983947" cy="3864593"/>
          </a:xfrm>
          <a:prstGeom prst="rect">
            <a:avLst/>
          </a:prstGeom>
          <a:ln>
            <a:solidFill>
              <a:srgbClr val="3880B8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6079A5-9E48-B847-861E-031186D8CD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2626" y="2117472"/>
            <a:ext cx="3234705" cy="3900241"/>
          </a:xfrm>
          <a:prstGeom prst="rect">
            <a:avLst/>
          </a:prstGeom>
          <a:ln>
            <a:solidFill>
              <a:srgbClr val="3880B8"/>
            </a:solidFill>
          </a:ln>
        </p:spPr>
      </p:pic>
      <p:pic>
        <p:nvPicPr>
          <p:cNvPr id="3" name="Image 0" descr=" ">
            <a:extLst>
              <a:ext uri="{FF2B5EF4-FFF2-40B4-BE49-F238E27FC236}">
                <a16:creationId xmlns:a16="http://schemas.microsoft.com/office/drawing/2014/main" id="{367D801A-62FA-D209-4541-BB1145994F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811" y="59319"/>
            <a:ext cx="1408543" cy="38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814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 rot="5400000">
            <a:off x="5840938" y="-5840938"/>
            <a:ext cx="510121" cy="12192000"/>
          </a:xfrm>
          <a:prstGeom prst="rect">
            <a:avLst/>
          </a:prstGeom>
          <a:solidFill>
            <a:srgbClr val="649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" y="6347878"/>
            <a:ext cx="510121" cy="5101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8269" y="6435209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28" name="Прямоугольник 49">
            <a:extLst>
              <a:ext uri="{FF2B5EF4-FFF2-40B4-BE49-F238E27FC236}">
                <a16:creationId xmlns:a16="http://schemas.microsoft.com/office/drawing/2014/main" id="{BA025F07-C0E3-6D42-904C-B9ABE731B48E}"/>
              </a:ext>
            </a:extLst>
          </p:cNvPr>
          <p:cNvSpPr/>
          <p:nvPr/>
        </p:nvSpPr>
        <p:spPr>
          <a:xfrm>
            <a:off x="9070259" y="118296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Full </a:t>
            </a:r>
            <a:r>
              <a:rPr lang="ru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</a:t>
            </a:r>
            <a:r>
              <a:rPr lang="en-US" sz="1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ycle</a:t>
            </a:r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Insider Threat Management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F7EF009E-4E3B-8A42-81A0-8549B0CB6349}"/>
              </a:ext>
            </a:extLst>
          </p:cNvPr>
          <p:cNvSpPr txBox="1">
            <a:spLocks/>
          </p:cNvSpPr>
          <p:nvPr/>
        </p:nvSpPr>
        <p:spPr>
          <a:xfrm>
            <a:off x="889605" y="888488"/>
            <a:ext cx="9530745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hr-HR" sz="3200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Naši kupci</a:t>
            </a:r>
            <a:endParaRPr lang="en-US" sz="3200" b="1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cxnSp>
        <p:nvCxnSpPr>
          <p:cNvPr id="31" name="Прямая соединительная линия 41">
            <a:extLst>
              <a:ext uri="{FF2B5EF4-FFF2-40B4-BE49-F238E27FC236}">
                <a16:creationId xmlns:a16="http://schemas.microsoft.com/office/drawing/2014/main" id="{C66F2E44-8657-B541-B73F-7176BD5DFDA5}"/>
              </a:ext>
            </a:extLst>
          </p:cNvPr>
          <p:cNvCxnSpPr>
            <a:cxnSpLocks/>
          </p:cNvCxnSpPr>
          <p:nvPr/>
        </p:nvCxnSpPr>
        <p:spPr>
          <a:xfrm>
            <a:off x="-3405" y="1157695"/>
            <a:ext cx="668568" cy="337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2" name="Google Shape;208;geb7f5c8510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90694" y="1437870"/>
            <a:ext cx="12382694" cy="477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0" descr=" ">
            <a:extLst>
              <a:ext uri="{FF2B5EF4-FFF2-40B4-BE49-F238E27FC236}">
                <a16:creationId xmlns:a16="http://schemas.microsoft.com/office/drawing/2014/main" id="{DC6FB106-A4F5-2413-D849-E7258EC7F5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811" y="59319"/>
            <a:ext cx="1408543" cy="38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3121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C4EAF0-0B1E-7FC9-C358-BE69F386D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42C52F5-EBEB-4839-E70F-3515778F98B1}"/>
              </a:ext>
            </a:extLst>
          </p:cNvPr>
          <p:cNvSpPr/>
          <p:nvPr/>
        </p:nvSpPr>
        <p:spPr>
          <a:xfrm rot="5400000">
            <a:off x="5840938" y="-5840938"/>
            <a:ext cx="510121" cy="12192000"/>
          </a:xfrm>
          <a:prstGeom prst="rect">
            <a:avLst/>
          </a:prstGeom>
          <a:solidFill>
            <a:srgbClr val="649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F91981-0DEB-106B-E4CC-31E6050007FA}"/>
              </a:ext>
            </a:extLst>
          </p:cNvPr>
          <p:cNvSpPr/>
          <p:nvPr/>
        </p:nvSpPr>
        <p:spPr>
          <a:xfrm>
            <a:off x="1" y="6347878"/>
            <a:ext cx="510121" cy="5101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CBDF14-92D7-695E-A369-638EFDA894D0}"/>
              </a:ext>
            </a:extLst>
          </p:cNvPr>
          <p:cNvSpPr txBox="1"/>
          <p:nvPr/>
        </p:nvSpPr>
        <p:spPr>
          <a:xfrm>
            <a:off x="51119" y="6435209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</a:t>
            </a:r>
          </a:p>
        </p:txBody>
      </p:sp>
      <p:sp>
        <p:nvSpPr>
          <p:cNvPr id="20" name="Прямоугольник 49">
            <a:extLst>
              <a:ext uri="{FF2B5EF4-FFF2-40B4-BE49-F238E27FC236}">
                <a16:creationId xmlns:a16="http://schemas.microsoft.com/office/drawing/2014/main" id="{17A78CBA-63E1-F949-080E-DFA75AD5684D}"/>
              </a:ext>
            </a:extLst>
          </p:cNvPr>
          <p:cNvSpPr/>
          <p:nvPr/>
        </p:nvSpPr>
        <p:spPr>
          <a:xfrm>
            <a:off x="9070259" y="118296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Full </a:t>
            </a:r>
            <a:r>
              <a:rPr lang="ru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</a:t>
            </a:r>
            <a:r>
              <a:rPr lang="en-US" sz="1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ycle</a:t>
            </a:r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Insider Threat Management</a:t>
            </a:r>
          </a:p>
        </p:txBody>
      </p:sp>
      <p:cxnSp>
        <p:nvCxnSpPr>
          <p:cNvPr id="21" name="Прямая соединительная линия 41">
            <a:extLst>
              <a:ext uri="{FF2B5EF4-FFF2-40B4-BE49-F238E27FC236}">
                <a16:creationId xmlns:a16="http://schemas.microsoft.com/office/drawing/2014/main" id="{486E7728-184D-E7BC-A6A0-9ABB67082E49}"/>
              </a:ext>
            </a:extLst>
          </p:cNvPr>
          <p:cNvCxnSpPr>
            <a:cxnSpLocks/>
          </p:cNvCxnSpPr>
          <p:nvPr/>
        </p:nvCxnSpPr>
        <p:spPr>
          <a:xfrm>
            <a:off x="-3405" y="1157695"/>
            <a:ext cx="668568" cy="337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E338F5A-58DA-CFD3-F6ED-9A1392C3C191}"/>
              </a:ext>
            </a:extLst>
          </p:cNvPr>
          <p:cNvSpPr/>
          <p:nvPr/>
        </p:nvSpPr>
        <p:spPr>
          <a:xfrm>
            <a:off x="986674" y="827390"/>
            <a:ext cx="43733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Izvješća</a:t>
            </a:r>
            <a:r>
              <a:rPr lang="en-US" sz="3200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i </a:t>
            </a:r>
            <a:r>
              <a:rPr lang="en-US" sz="3200" b="1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statistike</a:t>
            </a:r>
            <a:endParaRPr lang="en-US" sz="3200" b="1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BF64347A-710C-EA87-813E-690CC6765A34}"/>
              </a:ext>
            </a:extLst>
          </p:cNvPr>
          <p:cNvSpPr txBox="1">
            <a:spLocks/>
          </p:cNvSpPr>
          <p:nvPr/>
        </p:nvSpPr>
        <p:spPr>
          <a:xfrm>
            <a:off x="665163" y="1412165"/>
            <a:ext cx="3857851" cy="4678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Izvješća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se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mogu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generirati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ručno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u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bilo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kojem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trenutku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, za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bilo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koji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vremenski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period, za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bilo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kojeg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klijenta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ili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korisničko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 </a:t>
            </a:r>
            <a:r>
              <a:rPr lang="en-US" sz="2000" dirty="0" err="1">
                <a:latin typeface="Fira Sans" panose="020B0604020202020204" charset="0"/>
                <a:ea typeface="Fira Sans" panose="020B0604020202020204" charset="0"/>
              </a:rPr>
              <a:t>ime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.</a:t>
            </a:r>
            <a:endParaRPr lang="en-US" dirty="0">
              <a:latin typeface="Fira Sans" panose="020B0604020202020204" charset="0"/>
              <a:ea typeface="Fira Sans" panose="020B0604020202020204" charset="0"/>
            </a:endParaRPr>
          </a:p>
        </p:txBody>
      </p:sp>
      <p:pic>
        <p:nvPicPr>
          <p:cNvPr id="3" name="Image 0" descr=" ">
            <a:extLst>
              <a:ext uri="{FF2B5EF4-FFF2-40B4-BE49-F238E27FC236}">
                <a16:creationId xmlns:a16="http://schemas.microsoft.com/office/drawing/2014/main" id="{B77D2ECD-729A-C981-FFA7-7768B8A46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11" y="59319"/>
            <a:ext cx="1408543" cy="3806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1DEB18-B053-E509-73A3-2B2FBBAD5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4525" y="1412165"/>
            <a:ext cx="6810404" cy="487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2308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9">
            <a:extLst>
              <a:ext uri="{FF2B5EF4-FFF2-40B4-BE49-F238E27FC236}">
                <a16:creationId xmlns:a16="http://schemas.microsoft.com/office/drawing/2014/main" id="{4796A50C-237B-8B47-8752-F5F577D8B633}"/>
              </a:ext>
            </a:extLst>
          </p:cNvPr>
          <p:cNvSpPr/>
          <p:nvPr/>
        </p:nvSpPr>
        <p:spPr>
          <a:xfrm rot="5400000">
            <a:off x="5840938" y="-5840938"/>
            <a:ext cx="510121" cy="12192000"/>
          </a:xfrm>
          <a:prstGeom prst="rect">
            <a:avLst/>
          </a:prstGeom>
          <a:solidFill>
            <a:srgbClr val="649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0">
            <a:extLst>
              <a:ext uri="{FF2B5EF4-FFF2-40B4-BE49-F238E27FC236}">
                <a16:creationId xmlns:a16="http://schemas.microsoft.com/office/drawing/2014/main" id="{3E7D29EA-AB0D-AE4D-83CC-7B62A8AF8A8A}"/>
              </a:ext>
            </a:extLst>
          </p:cNvPr>
          <p:cNvSpPr/>
          <p:nvPr/>
        </p:nvSpPr>
        <p:spPr>
          <a:xfrm>
            <a:off x="-5750" y="6359380"/>
            <a:ext cx="510121" cy="5101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B2B2F2D6-C24D-9941-A90B-540DA423EAC8}"/>
              </a:ext>
            </a:extLst>
          </p:cNvPr>
          <p:cNvSpPr txBox="1">
            <a:spLocks/>
          </p:cNvSpPr>
          <p:nvPr/>
        </p:nvSpPr>
        <p:spPr>
          <a:xfrm>
            <a:off x="778394" y="883876"/>
            <a:ext cx="9530745" cy="6117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hr-HR" sz="3200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Snage proizvoda</a:t>
            </a:r>
            <a:endParaRPr lang="en-US" sz="3200" b="1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53907794-8EDC-A647-B60E-56D6A433FEA4}"/>
              </a:ext>
            </a:extLst>
          </p:cNvPr>
          <p:cNvSpPr/>
          <p:nvPr/>
        </p:nvSpPr>
        <p:spPr>
          <a:xfrm>
            <a:off x="8381802" y="2756542"/>
            <a:ext cx="3810198" cy="4101457"/>
          </a:xfrm>
          <a:prstGeom prst="rect">
            <a:avLst/>
          </a:prstGeom>
          <a:solidFill>
            <a:srgbClr val="556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03A6B64-4A3A-C84F-A1F6-4B5B370ED957}"/>
              </a:ext>
            </a:extLst>
          </p:cNvPr>
          <p:cNvSpPr txBox="1"/>
          <p:nvPr/>
        </p:nvSpPr>
        <p:spPr>
          <a:xfrm>
            <a:off x="8985526" y="4078924"/>
            <a:ext cx="3035006" cy="2268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Jedno</a:t>
            </a:r>
            <a:r>
              <a:rPr lang="en-US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od </a:t>
            </a:r>
            <a:r>
              <a:rPr lang="en-US" sz="16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najbržih</a:t>
            </a:r>
            <a:r>
              <a:rPr lang="en-US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rješenja </a:t>
            </a:r>
            <a:r>
              <a:rPr lang="en-US" sz="16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koja</a:t>
            </a:r>
            <a:r>
              <a:rPr lang="en-US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sam </a:t>
            </a:r>
            <a:r>
              <a:rPr lang="en-US" sz="16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instalirao</a:t>
            </a:r>
            <a:r>
              <a:rPr lang="en-US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 </a:t>
            </a:r>
            <a:r>
              <a:rPr lang="en-US" sz="16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konfigurirao</a:t>
            </a:r>
            <a:r>
              <a:rPr lang="en-US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16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Mogu</a:t>
            </a:r>
            <a:r>
              <a:rPr lang="en-US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preporučiti</a:t>
            </a:r>
            <a:r>
              <a:rPr lang="en-US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EKRAN kao dobro, </a:t>
            </a:r>
            <a:r>
              <a:rPr lang="en-US" sz="16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lagano</a:t>
            </a:r>
            <a:r>
              <a:rPr lang="en-US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 </a:t>
            </a:r>
            <a:r>
              <a:rPr lang="en-US" sz="16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učinkovito</a:t>
            </a:r>
            <a:r>
              <a:rPr lang="en-US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rješenje</a:t>
            </a:r>
            <a:r>
              <a:rPr lang="en-US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za </a:t>
            </a:r>
            <a:r>
              <a:rPr lang="en-US" sz="16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praćenje</a:t>
            </a:r>
            <a:r>
              <a:rPr lang="en-US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korisnika</a:t>
            </a:r>
            <a:r>
              <a:rPr lang="en-US" sz="1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35235F1-1FDD-8449-9C88-AE76489B02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13702" r="4779"/>
          <a:stretch/>
        </p:blipFill>
        <p:spPr>
          <a:xfrm>
            <a:off x="8381802" y="1773000"/>
            <a:ext cx="3810198" cy="2289321"/>
          </a:xfrm>
          <a:prstGeom prst="rect">
            <a:avLst/>
          </a:prstGeom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8A8B205A-1AE9-4C4A-888B-3949EEBF32B3}"/>
              </a:ext>
            </a:extLst>
          </p:cNvPr>
          <p:cNvSpPr/>
          <p:nvPr/>
        </p:nvSpPr>
        <p:spPr>
          <a:xfrm>
            <a:off x="8475116" y="3828983"/>
            <a:ext cx="56938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“</a:t>
            </a:r>
            <a:endParaRPr lang="ru-RU" sz="6000" b="1" dirty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graphicFrame>
        <p:nvGraphicFramePr>
          <p:cNvPr id="33" name="Таблица 32">
            <a:extLst>
              <a:ext uri="{FF2B5EF4-FFF2-40B4-BE49-F238E27FC236}">
                <a16:creationId xmlns:a16="http://schemas.microsoft.com/office/drawing/2014/main" id="{6BE31043-6623-2F4D-BF09-D3A8853715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4462192"/>
              </p:ext>
            </p:extLst>
          </p:nvPr>
        </p:nvGraphicFramePr>
        <p:xfrm>
          <a:off x="975129" y="1791694"/>
          <a:ext cx="6808205" cy="4903347"/>
        </p:xfrm>
        <a:graphic>
          <a:graphicData uri="http://schemas.openxmlformats.org/drawingml/2006/table">
            <a:tbl>
              <a:tblPr bandRow="1">
                <a:tableStyleId>{3B4B98B0-60AC-42C2-AFA5-B58CD77FA1E5}</a:tableStyleId>
              </a:tblPr>
              <a:tblGrid>
                <a:gridCol w="768989">
                  <a:extLst>
                    <a:ext uri="{9D8B030D-6E8A-4147-A177-3AD203B41FA5}">
                      <a16:colId xmlns:a16="http://schemas.microsoft.com/office/drawing/2014/main" val="1608181170"/>
                    </a:ext>
                  </a:extLst>
                </a:gridCol>
                <a:gridCol w="6039216">
                  <a:extLst>
                    <a:ext uri="{9D8B030D-6E8A-4147-A177-3AD203B41FA5}">
                      <a16:colId xmlns:a16="http://schemas.microsoft.com/office/drawing/2014/main" val="3588336431"/>
                    </a:ext>
                  </a:extLst>
                </a:gridCol>
              </a:tblGrid>
              <a:tr h="604402">
                <a:tc>
                  <a:txBody>
                    <a:bodyPr/>
                    <a:lstStyle/>
                    <a:p>
                      <a:endParaRPr lang="ru-RU" sz="13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Spremno za rad u vašem okruženju za 20 minuta</a:t>
                      </a:r>
                      <a:endParaRPr lang="ru-RU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9392119"/>
                  </a:ext>
                </a:extLst>
              </a:tr>
              <a:tr h="614135">
                <a:tc>
                  <a:txBody>
                    <a:bodyPr/>
                    <a:lstStyle/>
                    <a:p>
                      <a:endParaRPr lang="ru-RU" sz="13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Lagani </a:t>
                      </a:r>
                      <a:r>
                        <a:rPr lang="en-US" sz="1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softverski</a:t>
                      </a:r>
                      <a:r>
                        <a:rPr lang="en-US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agent i </a:t>
                      </a:r>
                      <a:r>
                        <a:rPr lang="en-US" sz="1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visoko</a:t>
                      </a:r>
                      <a:r>
                        <a:rPr lang="en-US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optimizirani</a:t>
                      </a:r>
                      <a:r>
                        <a:rPr lang="en-US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formati</a:t>
                      </a:r>
                      <a:r>
                        <a:rPr lang="en-US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za </a:t>
                      </a:r>
                      <a:r>
                        <a:rPr lang="en-US" sz="1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pohranu</a:t>
                      </a:r>
                      <a:r>
                        <a:rPr lang="en-US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podataka</a:t>
                      </a:r>
                      <a:endParaRPr lang="ru-RU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25841971"/>
                  </a:ext>
                </a:extLst>
              </a:tr>
              <a:tr h="614135">
                <a:tc>
                  <a:txBody>
                    <a:bodyPr/>
                    <a:lstStyle/>
                    <a:p>
                      <a:endParaRPr lang="ru-RU" sz="13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Kompletna podrška za operativne sustave </a:t>
                      </a:r>
                      <a:r>
                        <a:rPr lang="en-US" sz="1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računala</a:t>
                      </a:r>
                      <a:r>
                        <a:rPr lang="en-US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i </a:t>
                      </a:r>
                      <a:r>
                        <a:rPr lang="en-US" sz="1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servera</a:t>
                      </a:r>
                      <a:endParaRPr lang="ru-RU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1225005"/>
                  </a:ext>
                </a:extLst>
              </a:tr>
              <a:tr h="614135">
                <a:tc>
                  <a:txBody>
                    <a:bodyPr/>
                    <a:lstStyle/>
                    <a:p>
                      <a:endParaRPr lang="ru-RU" sz="13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Prikladno</a:t>
                      </a:r>
                      <a:r>
                        <a:rPr lang="en-GB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za </a:t>
                      </a:r>
                      <a:r>
                        <a:rPr lang="en-GB" sz="1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velike</a:t>
                      </a:r>
                      <a:r>
                        <a:rPr lang="hr-HR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i male</a:t>
                      </a:r>
                      <a:r>
                        <a:rPr lang="en-GB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GB" sz="1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organizacije</a:t>
                      </a:r>
                      <a:endParaRPr lang="ru-RU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52359729"/>
                  </a:ext>
                </a:extLst>
              </a:tr>
              <a:tr h="614135">
                <a:tc>
                  <a:txBody>
                    <a:bodyPr/>
                    <a:lstStyle/>
                    <a:p>
                      <a:endParaRPr lang="ru-RU" sz="13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Niski </a:t>
                      </a:r>
                      <a:r>
                        <a:rPr lang="en-GB" sz="1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ukupni</a:t>
                      </a:r>
                      <a:r>
                        <a:rPr lang="en-GB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GB" sz="1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trošak</a:t>
                      </a:r>
                      <a:r>
                        <a:rPr lang="en-GB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GB" sz="1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vlasništva</a:t>
                      </a:r>
                      <a:endParaRPr lang="ru-RU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2204333"/>
                  </a:ext>
                </a:extLst>
              </a:tr>
              <a:tr h="614135">
                <a:tc>
                  <a:txBody>
                    <a:bodyPr/>
                    <a:lstStyle/>
                    <a:p>
                      <a:endParaRPr lang="ru-RU" sz="13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Jedinstvena</a:t>
                      </a:r>
                      <a:r>
                        <a:rPr lang="en-US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platforma</a:t>
                      </a:r>
                      <a:r>
                        <a:rPr lang="en-US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za </a:t>
                      </a:r>
                      <a:r>
                        <a:rPr lang="en-US" sz="1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kontrole</a:t>
                      </a:r>
                      <a:r>
                        <a:rPr lang="en-US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korisničkih</a:t>
                      </a:r>
                      <a:r>
                        <a:rPr lang="en-US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US" sz="1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rizika</a:t>
                      </a:r>
                      <a:endParaRPr lang="ru-RU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40460412"/>
                  </a:ext>
                </a:extLst>
              </a:tr>
              <a:tr h="614135">
                <a:tc>
                  <a:txBody>
                    <a:bodyPr/>
                    <a:lstStyle/>
                    <a:p>
                      <a:endParaRPr lang="ru-RU" sz="13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Jasno</a:t>
                      </a:r>
                      <a:r>
                        <a:rPr lang="en-GB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GB" sz="1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strukturirani</a:t>
                      </a:r>
                      <a:r>
                        <a:rPr lang="en-GB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GB" sz="1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dokazi</a:t>
                      </a:r>
                      <a:r>
                        <a:rPr lang="en-GB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GB" sz="1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smanjuju</a:t>
                      </a:r>
                      <a:r>
                        <a:rPr lang="en-GB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GB" sz="1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vrijeme</a:t>
                      </a:r>
                      <a:r>
                        <a:rPr lang="en-GB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GB" sz="1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odgovora</a:t>
                      </a:r>
                      <a:r>
                        <a:rPr lang="en-GB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na </a:t>
                      </a:r>
                      <a:r>
                        <a:rPr lang="en-GB" sz="1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incidente</a:t>
                      </a:r>
                      <a:endParaRPr lang="ru-RU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1226795"/>
                  </a:ext>
                </a:extLst>
              </a:tr>
              <a:tr h="614135">
                <a:tc>
                  <a:txBody>
                    <a:bodyPr/>
                    <a:lstStyle/>
                    <a:p>
                      <a:endParaRPr lang="ru-RU" sz="13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Otkrivanje </a:t>
                      </a:r>
                      <a:r>
                        <a:rPr lang="en-GB" sz="1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ugroženih</a:t>
                      </a:r>
                      <a:r>
                        <a:rPr lang="en-GB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GB" sz="1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korisničkih</a:t>
                      </a:r>
                      <a:r>
                        <a:rPr lang="en-GB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GB" sz="1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računa</a:t>
                      </a:r>
                      <a:r>
                        <a:rPr lang="en-GB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en-GB" sz="1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pomoću</a:t>
                      </a:r>
                      <a:r>
                        <a:rPr lang="en-GB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AI</a:t>
                      </a:r>
                      <a:endParaRPr lang="ru-RU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43169937"/>
                  </a:ext>
                </a:extLst>
              </a:tr>
            </a:tbl>
          </a:graphicData>
        </a:graphic>
      </p:graphicFrame>
      <p:pic>
        <p:nvPicPr>
          <p:cNvPr id="34" name="Picture 2">
            <a:extLst>
              <a:ext uri="{FF2B5EF4-FFF2-40B4-BE49-F238E27FC236}">
                <a16:creationId xmlns:a16="http://schemas.microsoft.com/office/drawing/2014/main" id="{57D20C5D-B3AC-764A-974C-D4FC6A5D75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628" y="1922024"/>
            <a:ext cx="360829" cy="344575"/>
          </a:xfrm>
          <a:prstGeom prst="rect">
            <a:avLst/>
          </a:prstGeom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E9E77CE1-9670-F84E-9D93-E9667DE114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832" y="4390266"/>
            <a:ext cx="304690" cy="304690"/>
          </a:xfrm>
          <a:prstGeom prst="rect">
            <a:avLst/>
          </a:prstGeom>
        </p:spPr>
      </p:pic>
      <p:pic>
        <p:nvPicPr>
          <p:cNvPr id="36" name="Picture 6">
            <a:extLst>
              <a:ext uri="{FF2B5EF4-FFF2-40B4-BE49-F238E27FC236}">
                <a16:creationId xmlns:a16="http://schemas.microsoft.com/office/drawing/2014/main" id="{064137BD-D48B-744A-95D2-674338CC1D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89" y="5032676"/>
            <a:ext cx="385115" cy="32968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6E545705-56FE-A64C-B4C0-283D5DE8B0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2855" y="3171171"/>
            <a:ext cx="323588" cy="323588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0CCBC52A-B818-AB40-BC02-D92E9F9FE5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2314" y="3764595"/>
            <a:ext cx="323588" cy="323588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AF057928-A2DD-FF4F-9DC5-C13C96F82E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9912" y="2565871"/>
            <a:ext cx="336531" cy="32358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09FEF2F-E70B-2E42-97E3-5231E49BFD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79913" y="6214674"/>
            <a:ext cx="336532" cy="380428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9EAE7DCE-CDB6-A645-AFA7-F7C6BB50D57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79913" y="5609676"/>
            <a:ext cx="336532" cy="395059"/>
          </a:xfrm>
          <a:prstGeom prst="rect">
            <a:avLst/>
          </a:prstGeom>
        </p:spPr>
      </p:pic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310AAF9F-A530-BC40-86D4-C5A7AE649B18}"/>
              </a:ext>
            </a:extLst>
          </p:cNvPr>
          <p:cNvCxnSpPr>
            <a:cxnSpLocks/>
          </p:cNvCxnSpPr>
          <p:nvPr/>
        </p:nvCxnSpPr>
        <p:spPr>
          <a:xfrm>
            <a:off x="-3405" y="1157695"/>
            <a:ext cx="668568" cy="337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1" name="Прямоугольник 49">
            <a:extLst>
              <a:ext uri="{FF2B5EF4-FFF2-40B4-BE49-F238E27FC236}">
                <a16:creationId xmlns:a16="http://schemas.microsoft.com/office/drawing/2014/main" id="{CFF0C177-0BF7-D242-B19E-044AF11C5D61}"/>
              </a:ext>
            </a:extLst>
          </p:cNvPr>
          <p:cNvSpPr/>
          <p:nvPr/>
        </p:nvSpPr>
        <p:spPr>
          <a:xfrm>
            <a:off x="9070259" y="118296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Full </a:t>
            </a:r>
            <a:r>
              <a:rPr lang="ru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</a:t>
            </a:r>
            <a:r>
              <a:rPr lang="en-US" sz="1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ycle</a:t>
            </a:r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Insider Threat Management</a:t>
            </a:r>
          </a:p>
        </p:txBody>
      </p:sp>
      <p:pic>
        <p:nvPicPr>
          <p:cNvPr id="2" name="Image 0" descr=" ">
            <a:extLst>
              <a:ext uri="{FF2B5EF4-FFF2-40B4-BE49-F238E27FC236}">
                <a16:creationId xmlns:a16="http://schemas.microsoft.com/office/drawing/2014/main" id="{88E7D79B-5C47-361B-6857-5F17346EB9E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9811" y="59319"/>
            <a:ext cx="1408543" cy="38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1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487" r="25438" b="26159"/>
          <a:stretch/>
        </p:blipFill>
        <p:spPr>
          <a:xfrm>
            <a:off x="0" y="-58993"/>
            <a:ext cx="12211665" cy="699073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-58993"/>
            <a:ext cx="12211663" cy="6990735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Isosceles Triangle 21"/>
          <p:cNvSpPr/>
          <p:nvPr/>
        </p:nvSpPr>
        <p:spPr>
          <a:xfrm rot="10800000">
            <a:off x="-2986573" y="-158328"/>
            <a:ext cx="8229600" cy="4101456"/>
          </a:xfrm>
          <a:prstGeom prst="triangle">
            <a:avLst/>
          </a:prstGeom>
          <a:solidFill>
            <a:schemeClr val="bg2">
              <a:alpha val="4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27"/>
          <p:cNvSpPr/>
          <p:nvPr/>
        </p:nvSpPr>
        <p:spPr>
          <a:xfrm>
            <a:off x="-1872840" y="2830286"/>
            <a:ext cx="8229600" cy="4101456"/>
          </a:xfrm>
          <a:prstGeom prst="triangle">
            <a:avLst/>
          </a:prstGeom>
          <a:solidFill>
            <a:schemeClr val="bg2">
              <a:alpha val="5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Isosceles Triangle 24"/>
          <p:cNvSpPr/>
          <p:nvPr/>
        </p:nvSpPr>
        <p:spPr>
          <a:xfrm>
            <a:off x="-4114800" y="2821449"/>
            <a:ext cx="8229600" cy="4101456"/>
          </a:xfrm>
          <a:prstGeom prst="triangle">
            <a:avLst/>
          </a:prstGeom>
          <a:solidFill>
            <a:schemeClr val="accent3">
              <a:alpha val="23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/>
          <p:cNvSpPr/>
          <p:nvPr/>
        </p:nvSpPr>
        <p:spPr>
          <a:xfrm>
            <a:off x="3962400" y="2830286"/>
            <a:ext cx="8229600" cy="4101456"/>
          </a:xfrm>
          <a:prstGeom prst="triangle">
            <a:avLst/>
          </a:prstGeom>
          <a:solidFill>
            <a:schemeClr val="bg2">
              <a:alpha val="5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Isosceles Triangle 14"/>
          <p:cNvSpPr/>
          <p:nvPr/>
        </p:nvSpPr>
        <p:spPr>
          <a:xfrm rot="10800000">
            <a:off x="8077200" y="-1271170"/>
            <a:ext cx="8229600" cy="4101456"/>
          </a:xfrm>
          <a:prstGeom prst="triangle">
            <a:avLst/>
          </a:prstGeom>
          <a:solidFill>
            <a:schemeClr val="bg2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/>
          <p:cNvSpPr/>
          <p:nvPr/>
        </p:nvSpPr>
        <p:spPr>
          <a:xfrm rot="10800000">
            <a:off x="3978582" y="-1271171"/>
            <a:ext cx="8229600" cy="4101456"/>
          </a:xfrm>
          <a:prstGeom prst="triangle">
            <a:avLst/>
          </a:prstGeom>
          <a:solidFill>
            <a:schemeClr val="bg2">
              <a:alpha val="5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/>
          <p:cNvSpPr/>
          <p:nvPr/>
        </p:nvSpPr>
        <p:spPr>
          <a:xfrm>
            <a:off x="8087031" y="2830286"/>
            <a:ext cx="8229600" cy="4101456"/>
          </a:xfrm>
          <a:prstGeom prst="triangle">
            <a:avLst/>
          </a:prstGeom>
          <a:solidFill>
            <a:schemeClr val="bg2">
              <a:alpha val="6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 rot="10800000">
            <a:off x="-4114801" y="-1271171"/>
            <a:ext cx="8229600" cy="4101456"/>
          </a:xfrm>
          <a:prstGeom prst="triangle">
            <a:avLst/>
          </a:prstGeom>
          <a:solidFill>
            <a:schemeClr val="accent3">
              <a:alpha val="15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Isosceles Triangle 26"/>
          <p:cNvSpPr/>
          <p:nvPr/>
        </p:nvSpPr>
        <p:spPr>
          <a:xfrm rot="10800000">
            <a:off x="73092" y="-3181167"/>
            <a:ext cx="8229600" cy="4101456"/>
          </a:xfrm>
          <a:prstGeom prst="triangle">
            <a:avLst/>
          </a:prstGeom>
          <a:solidFill>
            <a:schemeClr val="bg2">
              <a:alpha val="4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18568" y="5423718"/>
            <a:ext cx="355724" cy="355724"/>
          </a:xfrm>
          <a:prstGeom prst="rect">
            <a:avLst/>
          </a:prstGeom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4737489" y="3547357"/>
            <a:ext cx="2733005" cy="80921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r-HR" sz="40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Hvala!</a:t>
            </a:r>
            <a:endParaRPr lang="en-US" sz="4000" b="1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0" y="4666600"/>
            <a:ext cx="12208182" cy="113002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125"/>
              </a:spcBef>
            </a:pPr>
            <a:r>
              <a:rPr lang="en-US" sz="2400" b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Damir Hrs</a:t>
            </a:r>
          </a:p>
          <a:p>
            <a:pPr>
              <a:lnSpc>
                <a:spcPct val="100000"/>
              </a:lnSpc>
              <a:spcBef>
                <a:spcPts val="135"/>
              </a:spcBef>
            </a:pPr>
            <a:r>
              <a:rPr lang="en-US" sz="24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 mgmt@4sec.hr</a:t>
            </a:r>
          </a:p>
        </p:txBody>
      </p:sp>
      <p:pic>
        <p:nvPicPr>
          <p:cNvPr id="3" name="Image 0" descr=" ">
            <a:extLst>
              <a:ext uri="{FF2B5EF4-FFF2-40B4-BE49-F238E27FC236}">
                <a16:creationId xmlns:a16="http://schemas.microsoft.com/office/drawing/2014/main" id="{89593675-1780-9EA6-6235-9800A87971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8798" y="1995203"/>
            <a:ext cx="5635530" cy="152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395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5400000">
            <a:off x="5840938" y="-5840938"/>
            <a:ext cx="510121" cy="12192000"/>
          </a:xfrm>
          <a:prstGeom prst="rect">
            <a:avLst/>
          </a:prstGeom>
          <a:solidFill>
            <a:srgbClr val="649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" y="6347878"/>
            <a:ext cx="510121" cy="5101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1119" y="6435209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4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977669" y="1401710"/>
            <a:ext cx="10227657" cy="7208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endParaRPr lang="en-US" sz="3600" dirty="0">
              <a:solidFill>
                <a:schemeClr val="accent3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0" name="Прямоугольник 49">
            <a:extLst>
              <a:ext uri="{FF2B5EF4-FFF2-40B4-BE49-F238E27FC236}">
                <a16:creationId xmlns:a16="http://schemas.microsoft.com/office/drawing/2014/main" id="{BC7E497F-2D44-1840-A70A-7B0265D3A8EF}"/>
              </a:ext>
            </a:extLst>
          </p:cNvPr>
          <p:cNvSpPr/>
          <p:nvPr/>
        </p:nvSpPr>
        <p:spPr>
          <a:xfrm>
            <a:off x="9070259" y="118296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Full </a:t>
            </a:r>
            <a:r>
              <a:rPr lang="ru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</a:t>
            </a:r>
            <a:r>
              <a:rPr lang="en-US" sz="1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ycle</a:t>
            </a:r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Insider Threat Management</a:t>
            </a:r>
          </a:p>
        </p:txBody>
      </p:sp>
      <p:cxnSp>
        <p:nvCxnSpPr>
          <p:cNvPr id="21" name="Прямая соединительная линия 41">
            <a:extLst>
              <a:ext uri="{FF2B5EF4-FFF2-40B4-BE49-F238E27FC236}">
                <a16:creationId xmlns:a16="http://schemas.microsoft.com/office/drawing/2014/main" id="{F3EB83D3-2242-7D4A-B312-184D07DB9BBA}"/>
              </a:ext>
            </a:extLst>
          </p:cNvPr>
          <p:cNvCxnSpPr>
            <a:cxnSpLocks/>
          </p:cNvCxnSpPr>
          <p:nvPr/>
        </p:nvCxnSpPr>
        <p:spPr>
          <a:xfrm>
            <a:off x="-3405" y="1157695"/>
            <a:ext cx="668568" cy="337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7BB9309-7DCE-8A47-9991-19DEDBCDE454}"/>
              </a:ext>
            </a:extLst>
          </p:cNvPr>
          <p:cNvSpPr/>
          <p:nvPr/>
        </p:nvSpPr>
        <p:spPr>
          <a:xfrm>
            <a:off x="986674" y="827390"/>
            <a:ext cx="105158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Pametni</a:t>
            </a:r>
            <a:r>
              <a:rPr lang="en-US" sz="3200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sustav</a:t>
            </a:r>
            <a:r>
              <a:rPr lang="en-US" sz="3200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za </a:t>
            </a:r>
            <a:r>
              <a:rPr lang="en-US" sz="3200" b="1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snimanje</a:t>
            </a:r>
            <a:r>
              <a:rPr lang="en-US" sz="3200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aktivnosti</a:t>
            </a:r>
            <a:r>
              <a:rPr lang="en-US" sz="3200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korisnika</a:t>
            </a:r>
            <a:endParaRPr lang="en-US" sz="3200" b="1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3CD6972-3521-319D-1639-09A159F1E60D}"/>
              </a:ext>
            </a:extLst>
          </p:cNvPr>
          <p:cNvGrpSpPr/>
          <p:nvPr/>
        </p:nvGrpSpPr>
        <p:grpSpPr>
          <a:xfrm>
            <a:off x="2155115" y="2213308"/>
            <a:ext cx="2402978" cy="961191"/>
            <a:chOff x="2464" y="327445"/>
            <a:chExt cx="2402978" cy="961191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8BA80FF9-CECC-CF0B-1072-F42E6B4736FC}"/>
                </a:ext>
              </a:extLst>
            </p:cNvPr>
            <p:cNvSpPr/>
            <p:nvPr/>
          </p:nvSpPr>
          <p:spPr>
            <a:xfrm>
              <a:off x="2464" y="327445"/>
              <a:ext cx="2402978" cy="961191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D7036F7-9E3A-2A3C-D5F4-8CE2B7EB714A}"/>
                </a:ext>
              </a:extLst>
            </p:cNvPr>
            <p:cNvSpPr/>
            <p:nvPr/>
          </p:nvSpPr>
          <p:spPr>
            <a:xfrm>
              <a:off x="2464" y="327445"/>
              <a:ext cx="2402978" cy="9611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240" tIns="81280" rIns="142240" bIns="8128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kern="1200" dirty="0"/>
                <a:t>Upravljanje </a:t>
              </a:r>
              <a:r>
                <a:rPr lang="en-US" sz="2000" b="1" kern="1200" dirty="0" err="1"/>
                <a:t>privilegiranim</a:t>
              </a:r>
              <a:r>
                <a:rPr lang="en-US" sz="2000" b="1" kern="1200" dirty="0"/>
                <a:t> </a:t>
              </a:r>
              <a:r>
                <a:rPr lang="en-US" sz="2000" b="1" kern="1200" dirty="0" err="1"/>
                <a:t>identitetima</a:t>
              </a:r>
              <a:endParaRPr lang="en-US" sz="2000" b="1" kern="1200" dirty="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16E909B-63CD-82C6-D879-55B26F353CD2}"/>
              </a:ext>
            </a:extLst>
          </p:cNvPr>
          <p:cNvGrpSpPr/>
          <p:nvPr/>
        </p:nvGrpSpPr>
        <p:grpSpPr>
          <a:xfrm>
            <a:off x="2159176" y="3252979"/>
            <a:ext cx="2402978" cy="2616042"/>
            <a:chOff x="6525" y="1367116"/>
            <a:chExt cx="2402978" cy="2226498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3A20660E-EC25-5A45-F72D-47A152651535}"/>
                </a:ext>
              </a:extLst>
            </p:cNvPr>
            <p:cNvSpPr/>
            <p:nvPr/>
          </p:nvSpPr>
          <p:spPr>
            <a:xfrm>
              <a:off x="6525" y="1367116"/>
              <a:ext cx="2402978" cy="2226498"/>
            </a:xfrm>
            <a:prstGeom prst="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034B834C-205A-12D1-87BB-8068D97B7D28}"/>
                </a:ext>
              </a:extLst>
            </p:cNvPr>
            <p:cNvSpPr/>
            <p:nvPr/>
          </p:nvSpPr>
          <p:spPr>
            <a:xfrm>
              <a:off x="6525" y="1367116"/>
              <a:ext cx="2402978" cy="22264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4676" tIns="74676" rIns="99568" bIns="112014" numCol="1" spcCol="1270" anchor="t" anchorCtr="0">
              <a:noAutofit/>
            </a:bodyPr>
            <a:lstStyle/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1400" kern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600" kern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Ekran </a:t>
              </a:r>
              <a:r>
                <a:rPr lang="en-US" sz="1600" kern="12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sustav</a:t>
              </a:r>
              <a:r>
                <a:rPr lang="en-US" sz="1600" kern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en-US" sz="1600" kern="12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omogućuje</a:t>
              </a:r>
              <a:r>
                <a:rPr lang="en-US" sz="1600" kern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en-US" sz="1600" kern="12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kreiranje</a:t>
              </a:r>
              <a:r>
                <a:rPr lang="en-US" sz="1600" kern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en-US" sz="1600" kern="12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indeksiranih</a:t>
              </a:r>
              <a:r>
                <a:rPr lang="en-US" sz="1600" kern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en-US" sz="1600" kern="12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videozapisa</a:t>
              </a:r>
              <a:r>
                <a:rPr lang="en-US" sz="1600" kern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en-US" sz="1600" kern="12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svih</a:t>
              </a:r>
              <a:r>
                <a:rPr lang="en-US" sz="1600" kern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en-US" sz="1600" kern="12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istovremenih</a:t>
              </a:r>
              <a:r>
                <a:rPr lang="en-US" sz="1600" kern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Windows, Citrix i Linux </a:t>
              </a:r>
              <a:r>
                <a:rPr lang="en-US" sz="1600" kern="12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terminalnih</a:t>
              </a:r>
              <a:r>
                <a:rPr lang="en-US" sz="1600" kern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en-US" sz="1600" kern="12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sesija</a:t>
              </a:r>
              <a:r>
                <a:rPr lang="en-US" sz="1600" kern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na </a:t>
              </a:r>
              <a:r>
                <a:rPr lang="en-US" sz="1600" kern="12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vašim</a:t>
              </a:r>
              <a:r>
                <a:rPr lang="en-US" sz="1600" kern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en-US" sz="1600" kern="12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serverima</a:t>
              </a:r>
              <a:r>
                <a:rPr lang="en-US" sz="1600" kern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te </a:t>
              </a:r>
              <a:r>
                <a:rPr lang="en-US" sz="1600" kern="12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snimanje</a:t>
              </a:r>
              <a:r>
                <a:rPr lang="en-US" sz="1600" kern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en-US" sz="1600" kern="12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udaljenih</a:t>
              </a:r>
              <a:r>
                <a:rPr lang="en-US" sz="1600" kern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i </a:t>
              </a:r>
              <a:r>
                <a:rPr lang="en-US" sz="1600" kern="12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lokalnih</a:t>
              </a:r>
              <a:r>
                <a:rPr lang="en-US" sz="1600" kern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en-US" sz="1600" kern="12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sesija</a:t>
              </a:r>
              <a:r>
                <a:rPr lang="en-US" sz="1600" kern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na </a:t>
              </a:r>
              <a:r>
                <a:rPr lang="en-US" sz="1600" kern="12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radnim</a:t>
              </a:r>
              <a:r>
                <a:rPr lang="en-US" sz="1600" kern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en-US" sz="1600" kern="12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stanicama</a:t>
              </a:r>
              <a:r>
                <a:rPr lang="en-US" sz="1600" kern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.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CE73A6B-E6E6-BC58-21F0-14A06E4F48D0}"/>
              </a:ext>
            </a:extLst>
          </p:cNvPr>
          <p:cNvGrpSpPr/>
          <p:nvPr/>
        </p:nvGrpSpPr>
        <p:grpSpPr>
          <a:xfrm>
            <a:off x="4894511" y="2216245"/>
            <a:ext cx="2402978" cy="961191"/>
            <a:chOff x="2741860" y="330382"/>
            <a:chExt cx="2402978" cy="961191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CAAE5E14-1230-7668-0709-65748A2C842E}"/>
                </a:ext>
              </a:extLst>
            </p:cNvPr>
            <p:cNvSpPr/>
            <p:nvPr/>
          </p:nvSpPr>
          <p:spPr>
            <a:xfrm>
              <a:off x="2741860" y="330382"/>
              <a:ext cx="2402978" cy="961191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E262E10-34C7-36CF-BE7C-A392D00213C5}"/>
                </a:ext>
              </a:extLst>
            </p:cNvPr>
            <p:cNvSpPr/>
            <p:nvPr/>
          </p:nvSpPr>
          <p:spPr>
            <a:xfrm>
              <a:off x="2741860" y="330382"/>
              <a:ext cx="2402978" cy="9611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240" tIns="81280" rIns="142240" bIns="8128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kern="1200" dirty="0" err="1"/>
                <a:t>Kontrola</a:t>
              </a:r>
              <a:r>
                <a:rPr lang="en-US" sz="2000" b="1" kern="1200" dirty="0"/>
                <a:t> rada </a:t>
              </a:r>
              <a:r>
                <a:rPr lang="en-US" sz="2000" b="1" kern="1200" dirty="0" err="1"/>
                <a:t>zaposlenika</a:t>
              </a:r>
              <a:endParaRPr lang="en-US" sz="2000" b="1" kern="1200" dirty="0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E9BFECB-BE3F-50F4-394E-63DFB3F9C369}"/>
              </a:ext>
            </a:extLst>
          </p:cNvPr>
          <p:cNvGrpSpPr/>
          <p:nvPr/>
        </p:nvGrpSpPr>
        <p:grpSpPr>
          <a:xfrm>
            <a:off x="4902393" y="3252964"/>
            <a:ext cx="2402978" cy="2667937"/>
            <a:chOff x="2749742" y="1367102"/>
            <a:chExt cx="2402978" cy="2214748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D9FCD46-22E3-9DC5-8EB2-71647DCC2AAE}"/>
                </a:ext>
              </a:extLst>
            </p:cNvPr>
            <p:cNvSpPr/>
            <p:nvPr/>
          </p:nvSpPr>
          <p:spPr>
            <a:xfrm>
              <a:off x="2749742" y="1367102"/>
              <a:ext cx="2402978" cy="2214748"/>
            </a:xfrm>
            <a:prstGeom prst="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DA0C51F4-A5D2-37DC-A803-2C170077AD47}"/>
                </a:ext>
              </a:extLst>
            </p:cNvPr>
            <p:cNvSpPr/>
            <p:nvPr/>
          </p:nvSpPr>
          <p:spPr>
            <a:xfrm>
              <a:off x="2749742" y="1367102"/>
              <a:ext cx="2402978" cy="16043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4676" tIns="74676" rIns="99568" bIns="112014" numCol="1" spcCol="1270" anchor="t" anchorCtr="0">
              <a:noAutofit/>
            </a:bodyPr>
            <a:lstStyle/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600" kern="12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Zanima</a:t>
              </a:r>
              <a:r>
                <a:rPr lang="en-US" sz="1600" kern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li vas sigurnost </a:t>
              </a:r>
              <a:r>
                <a:rPr lang="en-US" sz="1600" kern="12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vaše</a:t>
              </a:r>
              <a:r>
                <a:rPr lang="en-US" sz="1600" kern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en-US" sz="1600" kern="12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tvrtke</a:t>
              </a:r>
              <a:r>
                <a:rPr lang="en-US" sz="1600" kern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?</a:t>
              </a:r>
              <a:endParaRPr lang="hr-HR" sz="1600" kern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600" kern="12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Želite</a:t>
              </a:r>
              <a:r>
                <a:rPr lang="en-US" sz="1600" kern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li </a:t>
              </a:r>
              <a:r>
                <a:rPr lang="en-US" sz="1600" kern="12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znati</a:t>
              </a:r>
              <a:r>
                <a:rPr lang="en-US" sz="1600" kern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en-US" sz="1600" kern="12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čime</a:t>
              </a:r>
              <a:r>
                <a:rPr lang="en-US" sz="1600" kern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se </a:t>
              </a:r>
              <a:r>
                <a:rPr lang="en-US" sz="1600" kern="12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vaši</a:t>
              </a:r>
              <a:r>
                <a:rPr lang="en-US" sz="1600" kern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en-US" sz="1600" kern="12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zaposlenici</a:t>
              </a:r>
              <a:r>
                <a:rPr lang="en-US" sz="1600" kern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en-US" sz="1600" kern="12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bave</a:t>
              </a:r>
              <a:r>
                <a:rPr lang="en-US" sz="1600" kern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en-US" sz="1600" kern="12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tijekom</a:t>
              </a:r>
              <a:r>
                <a:rPr lang="en-US" sz="1600" kern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en-US" sz="1600" kern="12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radnog</a:t>
              </a:r>
              <a:r>
                <a:rPr lang="en-US" sz="1600" kern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en-US" sz="1600" kern="12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vremena</a:t>
              </a:r>
              <a:r>
                <a:rPr lang="en-US" sz="1600" kern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?</a:t>
              </a:r>
              <a:endParaRPr lang="hr-HR" sz="1600" kern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600" kern="12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Želite</a:t>
              </a:r>
              <a:r>
                <a:rPr lang="en-US" sz="1600" kern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li </a:t>
              </a:r>
              <a:r>
                <a:rPr lang="en-US" sz="1600" kern="12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kontrolirati</a:t>
              </a:r>
              <a:r>
                <a:rPr lang="en-US" sz="1600" kern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en-US" sz="1600" kern="12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korištenje</a:t>
              </a:r>
              <a:r>
                <a:rPr lang="en-US" sz="1600" kern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en-US" sz="1600" kern="12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osjetljivih</a:t>
              </a:r>
              <a:r>
                <a:rPr lang="en-US" sz="1600" kern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</a:t>
              </a:r>
              <a:r>
                <a:rPr lang="en-US" sz="1600" kern="1200" dirty="0" err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informacija</a:t>
              </a:r>
              <a:r>
                <a:rPr lang="en-US" sz="1600" kern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?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D98C907-CB63-1B7E-A060-827C073E9151}"/>
              </a:ext>
            </a:extLst>
          </p:cNvPr>
          <p:cNvGrpSpPr/>
          <p:nvPr/>
        </p:nvGrpSpPr>
        <p:grpSpPr>
          <a:xfrm>
            <a:off x="7636372" y="2208816"/>
            <a:ext cx="2402978" cy="961191"/>
            <a:chOff x="5483721" y="322953"/>
            <a:chExt cx="2402978" cy="961191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D3E953D1-7F53-A341-BB0C-84CC631E594A}"/>
                </a:ext>
              </a:extLst>
            </p:cNvPr>
            <p:cNvSpPr/>
            <p:nvPr/>
          </p:nvSpPr>
          <p:spPr>
            <a:xfrm>
              <a:off x="5483721" y="322953"/>
              <a:ext cx="2402978" cy="961191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2C189D85-0071-444B-DA5D-6882A7DEB4D8}"/>
                </a:ext>
              </a:extLst>
            </p:cNvPr>
            <p:cNvSpPr/>
            <p:nvPr/>
          </p:nvSpPr>
          <p:spPr>
            <a:xfrm>
              <a:off x="5483721" y="322953"/>
              <a:ext cx="2402978" cy="9611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240" tIns="81280" rIns="142240" bIns="8128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kern="1200" dirty="0" err="1"/>
                <a:t>Najisplativije</a:t>
              </a:r>
              <a:r>
                <a:rPr lang="en-US" sz="2000" b="1" kern="1200" dirty="0"/>
                <a:t> </a:t>
              </a:r>
              <a:r>
                <a:rPr lang="en-US" sz="2000" b="1" kern="1200" dirty="0" err="1"/>
                <a:t>rješenje</a:t>
              </a:r>
              <a:r>
                <a:rPr lang="en-US" sz="2000" b="1" kern="1200" dirty="0"/>
                <a:t> na </a:t>
              </a:r>
              <a:r>
                <a:rPr lang="en-US" sz="2000" b="1" kern="1200" dirty="0" err="1"/>
                <a:t>tržištu</a:t>
              </a:r>
              <a:endParaRPr lang="en-US" sz="2000" b="1" kern="1200" dirty="0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7D668A5-FFEC-7BA1-D59C-56AB52E8DFF8}"/>
              </a:ext>
            </a:extLst>
          </p:cNvPr>
          <p:cNvGrpSpPr/>
          <p:nvPr/>
        </p:nvGrpSpPr>
        <p:grpSpPr>
          <a:xfrm>
            <a:off x="7636372" y="3252958"/>
            <a:ext cx="2402978" cy="2667937"/>
            <a:chOff x="5483721" y="1367095"/>
            <a:chExt cx="2402978" cy="2209323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29A1B748-0610-84DF-91D8-6A42EF322195}"/>
                </a:ext>
              </a:extLst>
            </p:cNvPr>
            <p:cNvSpPr/>
            <p:nvPr/>
          </p:nvSpPr>
          <p:spPr>
            <a:xfrm>
              <a:off x="5483721" y="1367095"/>
              <a:ext cx="2402978" cy="2209323"/>
            </a:xfrm>
            <a:prstGeom prst="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08A87DD5-CCD8-F17C-04A7-E10E3DE0ACE0}"/>
                </a:ext>
              </a:extLst>
            </p:cNvPr>
            <p:cNvSpPr/>
            <p:nvPr/>
          </p:nvSpPr>
          <p:spPr>
            <a:xfrm>
              <a:off x="5483721" y="1367095"/>
              <a:ext cx="2402978" cy="220932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4676" tIns="74676" rIns="99568" bIns="112014" numCol="1" spcCol="1270" anchor="t" anchorCtr="0">
              <a:noAutofit/>
            </a:bodyPr>
            <a:lstStyle/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1400" kern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pl-PL" sz="1600" kern="12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Sve popularne funkcionalnosti u jednom sustavu, po povoljnoj cijeni.</a:t>
              </a:r>
              <a:endPara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pic>
        <p:nvPicPr>
          <p:cNvPr id="3" name="Image 0" descr=" ">
            <a:extLst>
              <a:ext uri="{FF2B5EF4-FFF2-40B4-BE49-F238E27FC236}">
                <a16:creationId xmlns:a16="http://schemas.microsoft.com/office/drawing/2014/main" id="{AF2F0879-7D0B-F2F7-38F1-0A20702ECC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811" y="59319"/>
            <a:ext cx="1408543" cy="38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5826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635364"/>
            <a:ext cx="8093272" cy="533331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UA" sz="900"/>
          </a:p>
        </p:txBody>
      </p:sp>
      <p:sp>
        <p:nvSpPr>
          <p:cNvPr id="3" name="Shape 1"/>
          <p:cNvSpPr/>
          <p:nvPr/>
        </p:nvSpPr>
        <p:spPr>
          <a:xfrm>
            <a:off x="0" y="648062"/>
            <a:ext cx="447912" cy="507934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UA" sz="900"/>
          </a:p>
        </p:txBody>
      </p:sp>
      <p:pic>
        <p:nvPicPr>
          <p:cNvPr id="4" name="Image 0" descr=" 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010" y="653618"/>
            <a:ext cx="371889" cy="496823"/>
          </a:xfrm>
          <a:prstGeom prst="rect">
            <a:avLst/>
          </a:prstGeom>
        </p:spPr>
      </p:pic>
      <p:pic>
        <p:nvPicPr>
          <p:cNvPr id="5" name="Image 1" descr=" 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702626"/>
            <a:ext cx="306150" cy="398808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65409" y="635364"/>
            <a:ext cx="11314549" cy="6708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224"/>
              </a:lnSpc>
            </a:pPr>
            <a:r>
              <a:rPr lang="pl-PL" sz="2800" dirty="0"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Upravljanje internim prijetnjama od početka do kraja</a:t>
            </a:r>
            <a:endParaRPr lang="en-US" sz="2800" dirty="0"/>
          </a:p>
        </p:txBody>
      </p:sp>
      <p:sp>
        <p:nvSpPr>
          <p:cNvPr id="10" name="Text 6"/>
          <p:cNvSpPr/>
          <p:nvPr/>
        </p:nvSpPr>
        <p:spPr>
          <a:xfrm>
            <a:off x="761997" y="1486153"/>
            <a:ext cx="7579744" cy="6772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600" dirty="0"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Ekran </a:t>
            </a:r>
            <a:r>
              <a:rPr lang="en-US" sz="1600" dirty="0" err="1"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sustav</a:t>
            </a:r>
            <a:r>
              <a:rPr lang="en-US" sz="1600" dirty="0"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je </a:t>
            </a:r>
            <a:r>
              <a:rPr lang="en-US" sz="1600" dirty="0" err="1"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sveobuhvatna</a:t>
            </a:r>
            <a:r>
              <a:rPr lang="en-US" sz="1600" dirty="0"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00" dirty="0" err="1"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platforma</a:t>
            </a:r>
            <a:r>
              <a:rPr lang="en-US" sz="1600" dirty="0"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za upravljanje </a:t>
            </a:r>
            <a:r>
              <a:rPr lang="en-US" sz="1600" dirty="0" err="1"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internim</a:t>
            </a:r>
            <a:r>
              <a:rPr lang="en-US" sz="1600" dirty="0"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00" dirty="0" err="1"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prijetnjama</a:t>
            </a:r>
            <a:r>
              <a:rPr lang="en-US" sz="1600" dirty="0"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00" dirty="0" err="1"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koja</a:t>
            </a:r>
            <a:r>
              <a:rPr lang="en-US" sz="1600" dirty="0"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00" dirty="0" err="1"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učinkovito</a:t>
            </a:r>
            <a:r>
              <a:rPr lang="en-US" sz="1600" dirty="0"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00" dirty="0" err="1"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sprječava</a:t>
            </a:r>
            <a:r>
              <a:rPr lang="en-US" sz="1600" dirty="0"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, </a:t>
            </a:r>
            <a:r>
              <a:rPr lang="en-US" sz="1600" dirty="0" err="1"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otkriva</a:t>
            </a:r>
            <a:r>
              <a:rPr lang="en-US" sz="1600" dirty="0"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i </a:t>
            </a:r>
            <a:r>
              <a:rPr lang="en-US" sz="1600" dirty="0" err="1"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zaustavlja</a:t>
            </a:r>
            <a:r>
              <a:rPr lang="en-US" sz="1600" dirty="0"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00" dirty="0" err="1"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rizike</a:t>
            </a:r>
            <a:r>
              <a:rPr lang="en-US" sz="1600" dirty="0"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 </a:t>
            </a:r>
            <a:r>
              <a:rPr lang="en-US" sz="1600" dirty="0" err="1"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iznutra</a:t>
            </a:r>
            <a:r>
              <a:rPr lang="en-US" sz="1600" dirty="0">
                <a:latin typeface="Montserrat Medium" pitchFamily="34" charset="0"/>
                <a:ea typeface="Montserrat Medium" pitchFamily="34" charset="-122"/>
                <a:cs typeface="Montserrat Medium" pitchFamily="34" charset="-120"/>
              </a:rPr>
              <a:t>.</a:t>
            </a:r>
            <a:endParaRPr lang="en-US" sz="1600" dirty="0"/>
          </a:p>
        </p:txBody>
      </p:sp>
      <p:pic>
        <p:nvPicPr>
          <p:cNvPr id="11" name="Image 2" descr=" 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62859" y="2394085"/>
            <a:ext cx="4229078" cy="3980932"/>
          </a:xfrm>
          <a:prstGeom prst="rect">
            <a:avLst/>
          </a:prstGeom>
        </p:spPr>
      </p:pic>
      <p:pic>
        <p:nvPicPr>
          <p:cNvPr id="12" name="Image 3" descr=" 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3225827"/>
            <a:ext cx="4698976" cy="2317448"/>
          </a:xfrm>
          <a:prstGeom prst="rect">
            <a:avLst/>
          </a:prstGeom>
        </p:spPr>
      </p:pic>
      <p:sp>
        <p:nvSpPr>
          <p:cNvPr id="13" name="Shape 7"/>
          <p:cNvSpPr/>
          <p:nvPr/>
        </p:nvSpPr>
        <p:spPr>
          <a:xfrm>
            <a:off x="761997" y="3781577"/>
            <a:ext cx="2631992" cy="1199619"/>
          </a:xfrm>
          <a:prstGeom prst="rect">
            <a:avLst/>
          </a:prstGeom>
          <a:solidFill>
            <a:srgbClr val="0C1B33">
              <a:alpha val="100000"/>
            </a:srgbClr>
          </a:solidFill>
          <a:ln/>
        </p:spPr>
        <p:txBody>
          <a:bodyPr/>
          <a:lstStyle/>
          <a:p>
            <a:endParaRPr lang="en-UA" sz="900"/>
          </a:p>
        </p:txBody>
      </p:sp>
      <p:sp>
        <p:nvSpPr>
          <p:cNvPr id="14" name="Text 8"/>
          <p:cNvSpPr/>
          <p:nvPr/>
        </p:nvSpPr>
        <p:spPr>
          <a:xfrm>
            <a:off x="955637" y="4000426"/>
            <a:ext cx="2244710" cy="8218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1984"/>
              </a:lnSpc>
            </a:pPr>
            <a:r>
              <a:rPr lang="pl-PL" sz="1600" dirty="0">
                <a:solidFill>
                  <a:srgbClr val="FF0000"/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Tri koraka </a:t>
            </a:r>
            <a:r>
              <a:rPr lang="pl-PL" sz="1600" dirty="0">
                <a:solidFill>
                  <a:srgbClr val="FFFFFF">
                    <a:alpha val="100000"/>
                  </a:srgbClr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do potpune zaštite od internih prijetnji</a:t>
            </a:r>
            <a:endParaRPr lang="en-US" sz="1600" dirty="0"/>
          </a:p>
        </p:txBody>
      </p:sp>
      <p:sp>
        <p:nvSpPr>
          <p:cNvPr id="15" name="Shape 9"/>
          <p:cNvSpPr/>
          <p:nvPr/>
        </p:nvSpPr>
        <p:spPr>
          <a:xfrm>
            <a:off x="8077158" y="2502021"/>
            <a:ext cx="4114779" cy="1092058"/>
          </a:xfrm>
          <a:prstGeom prst="rect">
            <a:avLst/>
          </a:prstGeom>
          <a:solidFill>
            <a:srgbClr val="0C1B33">
              <a:alpha val="100000"/>
            </a:srgbClr>
          </a:solidFill>
          <a:ln/>
        </p:spPr>
        <p:txBody>
          <a:bodyPr/>
          <a:lstStyle/>
          <a:p>
            <a:endParaRPr lang="en-UA" sz="900"/>
          </a:p>
        </p:txBody>
      </p:sp>
      <p:sp>
        <p:nvSpPr>
          <p:cNvPr id="16" name="Shape 10"/>
          <p:cNvSpPr/>
          <p:nvPr/>
        </p:nvSpPr>
        <p:spPr>
          <a:xfrm>
            <a:off x="8242127" y="2857575"/>
            <a:ext cx="3784842" cy="38095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UA" sz="900"/>
          </a:p>
        </p:txBody>
      </p:sp>
      <p:pic>
        <p:nvPicPr>
          <p:cNvPr id="17" name="Image 4" descr=" 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42127" y="2868090"/>
            <a:ext cx="359931" cy="359886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8752028" y="2857575"/>
            <a:ext cx="2663713" cy="4259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831" lvl="1" indent="-171416">
              <a:lnSpc>
                <a:spcPts val="1488"/>
              </a:lnSpc>
              <a:buSzPct val="100000"/>
              <a:buChar char="•"/>
            </a:pPr>
            <a:r>
              <a:rPr lang="en-US" sz="1400" dirty="0" err="1">
                <a:solidFill>
                  <a:srgbClr val="FFFFFF">
                    <a:alpha val="100000"/>
                  </a:srgbClr>
                </a:solidFill>
                <a:latin typeface="Poppins Medium" pitchFamily="34" charset="0"/>
                <a:ea typeface="Poppins Medium" pitchFamily="34" charset="-122"/>
                <a:cs typeface="Poppins Medium" pitchFamily="34" charset="-120"/>
              </a:rPr>
              <a:t>Provjera</a:t>
            </a:r>
            <a:r>
              <a:rPr lang="en-US" sz="1400" dirty="0">
                <a:solidFill>
                  <a:srgbClr val="FFFFFF">
                    <a:alpha val="100000"/>
                  </a:srgbClr>
                </a:solidFill>
                <a:latin typeface="Poppins Medium" pitchFamily="34" charset="0"/>
                <a:ea typeface="Poppins Medium" pitchFamily="34" charset="-122"/>
                <a:cs typeface="Poppins Medium" pitchFamily="34" charset="-120"/>
              </a:rPr>
              <a:t> </a:t>
            </a:r>
            <a:r>
              <a:rPr lang="en-US" sz="1400" dirty="0" err="1">
                <a:solidFill>
                  <a:srgbClr val="FFFFFF">
                    <a:alpha val="100000"/>
                  </a:srgbClr>
                </a:solidFill>
                <a:latin typeface="Poppins Medium" pitchFamily="34" charset="0"/>
                <a:ea typeface="Poppins Medium" pitchFamily="34" charset="-122"/>
                <a:cs typeface="Poppins Medium" pitchFamily="34" charset="-120"/>
              </a:rPr>
              <a:t>identiteta</a:t>
            </a:r>
            <a:endParaRPr lang="hr-HR" sz="1400" dirty="0">
              <a:solidFill>
                <a:srgbClr val="FFFFFF">
                  <a:alpha val="100000"/>
                </a:srgbClr>
              </a:solidFill>
              <a:latin typeface="Poppins Medium" pitchFamily="34" charset="0"/>
              <a:ea typeface="Poppins Medium" pitchFamily="34" charset="-122"/>
              <a:cs typeface="Poppins Medium" pitchFamily="34" charset="-120"/>
            </a:endParaRPr>
          </a:p>
          <a:p>
            <a:pPr marL="342831" lvl="1" indent="-171416">
              <a:lnSpc>
                <a:spcPts val="1488"/>
              </a:lnSpc>
              <a:buSzPct val="100000"/>
              <a:buChar char="•"/>
            </a:pPr>
            <a:r>
              <a:rPr lang="en-US" sz="1400" dirty="0">
                <a:solidFill>
                  <a:srgbClr val="FFFFFF">
                    <a:alpha val="100000"/>
                  </a:srgbClr>
                </a:solidFill>
                <a:latin typeface="Poppins Medium" pitchFamily="34" charset="0"/>
                <a:ea typeface="Poppins Medium" pitchFamily="34" charset="-122"/>
                <a:cs typeface="Poppins Medium" pitchFamily="34" charset="-120"/>
              </a:rPr>
              <a:t>Upravljanje </a:t>
            </a:r>
            <a:r>
              <a:rPr lang="en-US" sz="1400" dirty="0" err="1">
                <a:solidFill>
                  <a:srgbClr val="FFFFFF">
                    <a:alpha val="100000"/>
                  </a:srgbClr>
                </a:solidFill>
                <a:latin typeface="Poppins Medium" pitchFamily="34" charset="0"/>
                <a:ea typeface="Poppins Medium" pitchFamily="34" charset="-122"/>
                <a:cs typeface="Poppins Medium" pitchFamily="34" charset="-120"/>
              </a:rPr>
              <a:t>privilegiranim</a:t>
            </a:r>
            <a:r>
              <a:rPr lang="en-US" sz="1400" dirty="0">
                <a:solidFill>
                  <a:srgbClr val="FFFFFF">
                    <a:alpha val="100000"/>
                  </a:srgbClr>
                </a:solidFill>
                <a:latin typeface="Poppins Medium" pitchFamily="34" charset="0"/>
                <a:ea typeface="Poppins Medium" pitchFamily="34" charset="-122"/>
                <a:cs typeface="Poppins Medium" pitchFamily="34" charset="-120"/>
              </a:rPr>
              <a:t> </a:t>
            </a:r>
            <a:r>
              <a:rPr lang="en-US" sz="1400" dirty="0" err="1">
                <a:solidFill>
                  <a:srgbClr val="FFFFFF">
                    <a:alpha val="100000"/>
                  </a:srgbClr>
                </a:solidFill>
                <a:latin typeface="Poppins Medium" pitchFamily="34" charset="0"/>
                <a:ea typeface="Poppins Medium" pitchFamily="34" charset="-122"/>
                <a:cs typeface="Poppins Medium" pitchFamily="34" charset="-120"/>
              </a:rPr>
              <a:t>pristupima</a:t>
            </a:r>
            <a:endParaRPr lang="en-US" sz="1400" dirty="0"/>
          </a:p>
        </p:txBody>
      </p:sp>
      <p:sp>
        <p:nvSpPr>
          <p:cNvPr id="19" name="Shape 12"/>
          <p:cNvSpPr/>
          <p:nvPr/>
        </p:nvSpPr>
        <p:spPr>
          <a:xfrm>
            <a:off x="8077158" y="3835347"/>
            <a:ext cx="4114779" cy="1092058"/>
          </a:xfrm>
          <a:prstGeom prst="rect">
            <a:avLst/>
          </a:prstGeom>
          <a:solidFill>
            <a:srgbClr val="0C1B33">
              <a:alpha val="100000"/>
            </a:srgbClr>
          </a:solidFill>
          <a:ln/>
        </p:spPr>
        <p:txBody>
          <a:bodyPr/>
          <a:lstStyle/>
          <a:p>
            <a:endParaRPr lang="en-UA" sz="900"/>
          </a:p>
        </p:txBody>
      </p:sp>
      <p:sp>
        <p:nvSpPr>
          <p:cNvPr id="20" name="Shape 13"/>
          <p:cNvSpPr/>
          <p:nvPr/>
        </p:nvSpPr>
        <p:spPr>
          <a:xfrm>
            <a:off x="8242127" y="4000425"/>
            <a:ext cx="3784842" cy="761901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UA" sz="900"/>
          </a:p>
        </p:txBody>
      </p:sp>
      <p:pic>
        <p:nvPicPr>
          <p:cNvPr id="21" name="Image 5" descr=" 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42127" y="4201416"/>
            <a:ext cx="359931" cy="359886"/>
          </a:xfrm>
          <a:prstGeom prst="rect">
            <a:avLst/>
          </a:prstGeom>
        </p:spPr>
      </p:pic>
      <p:sp>
        <p:nvSpPr>
          <p:cNvPr id="22" name="Text 14"/>
          <p:cNvSpPr/>
          <p:nvPr/>
        </p:nvSpPr>
        <p:spPr>
          <a:xfrm>
            <a:off x="8752028" y="4000426"/>
            <a:ext cx="2708093" cy="8068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831" lvl="1" indent="-171416">
              <a:lnSpc>
                <a:spcPts val="1488"/>
              </a:lnSpc>
              <a:buSzPct val="100000"/>
              <a:buChar char="•"/>
            </a:pPr>
            <a:r>
              <a:rPr lang="en-US" sz="1400" dirty="0" err="1">
                <a:solidFill>
                  <a:srgbClr val="FFFFFF">
                    <a:alpha val="100000"/>
                  </a:srgbClr>
                </a:solidFill>
                <a:latin typeface="Poppins Medium" pitchFamily="34" charset="0"/>
                <a:ea typeface="Poppins Medium" pitchFamily="34" charset="-122"/>
                <a:cs typeface="Poppins Medium" pitchFamily="34" charset="-120"/>
              </a:rPr>
              <a:t>Praćenje</a:t>
            </a:r>
            <a:r>
              <a:rPr lang="en-US" sz="1400" dirty="0">
                <a:solidFill>
                  <a:srgbClr val="FFFFFF">
                    <a:alpha val="100000"/>
                  </a:srgbClr>
                </a:solidFill>
                <a:latin typeface="Poppins Medium" pitchFamily="34" charset="0"/>
                <a:ea typeface="Poppins Medium" pitchFamily="34" charset="-122"/>
                <a:cs typeface="Poppins Medium" pitchFamily="34" charset="-120"/>
              </a:rPr>
              <a:t> </a:t>
            </a:r>
            <a:r>
              <a:rPr lang="en-US" sz="1400" dirty="0" err="1">
                <a:solidFill>
                  <a:srgbClr val="FFFFFF">
                    <a:alpha val="100000"/>
                  </a:srgbClr>
                </a:solidFill>
                <a:latin typeface="Poppins Medium" pitchFamily="34" charset="0"/>
                <a:ea typeface="Poppins Medium" pitchFamily="34" charset="-122"/>
                <a:cs typeface="Poppins Medium" pitchFamily="34" charset="-120"/>
              </a:rPr>
              <a:t>aktivnosti</a:t>
            </a:r>
            <a:endParaRPr lang="hr-HR" sz="1400" dirty="0">
              <a:solidFill>
                <a:srgbClr val="FFFFFF">
                  <a:alpha val="100000"/>
                </a:srgbClr>
              </a:solidFill>
              <a:latin typeface="Poppins Medium" pitchFamily="34" charset="0"/>
              <a:ea typeface="Poppins Medium" pitchFamily="34" charset="-122"/>
              <a:cs typeface="Poppins Medium" pitchFamily="34" charset="-120"/>
            </a:endParaRPr>
          </a:p>
          <a:p>
            <a:pPr marL="342831" lvl="1" indent="-171416">
              <a:lnSpc>
                <a:spcPts val="1488"/>
              </a:lnSpc>
              <a:buSzPct val="100000"/>
              <a:buChar char="•"/>
            </a:pPr>
            <a:r>
              <a:rPr lang="en-US" sz="1400" dirty="0" err="1">
                <a:solidFill>
                  <a:srgbClr val="FFFFFF">
                    <a:alpha val="100000"/>
                  </a:srgbClr>
                </a:solidFill>
                <a:latin typeface="Poppins Medium" pitchFamily="34" charset="0"/>
                <a:ea typeface="Poppins Medium" pitchFamily="34" charset="-122"/>
                <a:cs typeface="Poppins Medium" pitchFamily="34" charset="-120"/>
              </a:rPr>
              <a:t>Postavljanje</a:t>
            </a:r>
            <a:r>
              <a:rPr lang="en-US" sz="1400" dirty="0">
                <a:solidFill>
                  <a:srgbClr val="FFFFFF">
                    <a:alpha val="100000"/>
                  </a:srgbClr>
                </a:solidFill>
                <a:latin typeface="Poppins Medium" pitchFamily="34" charset="0"/>
                <a:ea typeface="Poppins Medium" pitchFamily="34" charset="-122"/>
                <a:cs typeface="Poppins Medium" pitchFamily="34" charset="-120"/>
              </a:rPr>
              <a:t> upozorenja</a:t>
            </a:r>
            <a:endParaRPr lang="hr-HR" sz="1400" dirty="0">
              <a:solidFill>
                <a:srgbClr val="FFFFFF">
                  <a:alpha val="100000"/>
                </a:srgbClr>
              </a:solidFill>
              <a:latin typeface="Poppins Medium" pitchFamily="34" charset="0"/>
              <a:ea typeface="Poppins Medium" pitchFamily="34" charset="-122"/>
              <a:cs typeface="Poppins Medium" pitchFamily="34" charset="-120"/>
            </a:endParaRPr>
          </a:p>
          <a:p>
            <a:pPr marL="342831" lvl="1" indent="-171416">
              <a:lnSpc>
                <a:spcPts val="1488"/>
              </a:lnSpc>
              <a:buSzPct val="100000"/>
              <a:buChar char="•"/>
            </a:pPr>
            <a:r>
              <a:rPr lang="en-US" sz="1400" dirty="0" err="1">
                <a:solidFill>
                  <a:srgbClr val="FFFFFF">
                    <a:alpha val="100000"/>
                  </a:srgbClr>
                </a:solidFill>
                <a:latin typeface="Poppins Medium" pitchFamily="34" charset="0"/>
                <a:ea typeface="Poppins Medium" pitchFamily="34" charset="-122"/>
                <a:cs typeface="Poppins Medium" pitchFamily="34" charset="-120"/>
              </a:rPr>
              <a:t>Prikupljanje</a:t>
            </a:r>
            <a:r>
              <a:rPr lang="en-US" sz="1400" dirty="0">
                <a:solidFill>
                  <a:srgbClr val="FFFFFF">
                    <a:alpha val="100000"/>
                  </a:srgbClr>
                </a:solidFill>
                <a:latin typeface="Poppins Medium" pitchFamily="34" charset="0"/>
                <a:ea typeface="Poppins Medium" pitchFamily="34" charset="-122"/>
                <a:cs typeface="Poppins Medium" pitchFamily="34" charset="-120"/>
              </a:rPr>
              <a:t> </a:t>
            </a:r>
            <a:r>
              <a:rPr lang="en-US" sz="1400" dirty="0" err="1">
                <a:solidFill>
                  <a:srgbClr val="FFFFFF">
                    <a:alpha val="100000"/>
                  </a:srgbClr>
                </a:solidFill>
                <a:latin typeface="Poppins Medium" pitchFamily="34" charset="0"/>
                <a:ea typeface="Poppins Medium" pitchFamily="34" charset="-122"/>
                <a:cs typeface="Poppins Medium" pitchFamily="34" charset="-120"/>
              </a:rPr>
              <a:t>dokaza</a:t>
            </a:r>
            <a:endParaRPr lang="hr-HR" sz="1400" dirty="0">
              <a:solidFill>
                <a:srgbClr val="FFFFFF">
                  <a:alpha val="100000"/>
                </a:srgbClr>
              </a:solidFill>
              <a:latin typeface="Poppins Medium" pitchFamily="34" charset="0"/>
              <a:ea typeface="Poppins Medium" pitchFamily="34" charset="-122"/>
              <a:cs typeface="Poppins Medium" pitchFamily="34" charset="-120"/>
            </a:endParaRPr>
          </a:p>
          <a:p>
            <a:pPr marL="342831" lvl="1" indent="-171416">
              <a:lnSpc>
                <a:spcPts val="1488"/>
              </a:lnSpc>
              <a:buSzPct val="100000"/>
              <a:buChar char="•"/>
            </a:pPr>
            <a:r>
              <a:rPr lang="en-US" sz="1400" dirty="0" err="1">
                <a:solidFill>
                  <a:srgbClr val="FFFFFF">
                    <a:alpha val="100000"/>
                  </a:srgbClr>
                </a:solidFill>
                <a:latin typeface="Poppins Medium" pitchFamily="34" charset="0"/>
                <a:ea typeface="Poppins Medium" pitchFamily="34" charset="-122"/>
                <a:cs typeface="Poppins Medium" pitchFamily="34" charset="-120"/>
              </a:rPr>
              <a:t>Obavijesti</a:t>
            </a:r>
            <a:r>
              <a:rPr lang="en-US" sz="1400" dirty="0">
                <a:solidFill>
                  <a:srgbClr val="FFFFFF">
                    <a:alpha val="100000"/>
                  </a:srgbClr>
                </a:solidFill>
                <a:latin typeface="Poppins Medium" pitchFamily="34" charset="0"/>
                <a:ea typeface="Poppins Medium" pitchFamily="34" charset="-122"/>
                <a:cs typeface="Poppins Medium" pitchFamily="34" charset="-120"/>
              </a:rPr>
              <a:t> </a:t>
            </a:r>
            <a:r>
              <a:rPr lang="en-US" sz="1400" dirty="0" err="1">
                <a:solidFill>
                  <a:srgbClr val="FFFFFF">
                    <a:alpha val="100000"/>
                  </a:srgbClr>
                </a:solidFill>
                <a:latin typeface="Poppins Medium" pitchFamily="34" charset="0"/>
                <a:ea typeface="Poppins Medium" pitchFamily="34" charset="-122"/>
                <a:cs typeface="Poppins Medium" pitchFamily="34" charset="-120"/>
              </a:rPr>
              <a:t>uživo</a:t>
            </a:r>
            <a:endParaRPr lang="en-US" sz="1400" dirty="0"/>
          </a:p>
        </p:txBody>
      </p:sp>
      <p:sp>
        <p:nvSpPr>
          <p:cNvPr id="23" name="Shape 15"/>
          <p:cNvSpPr/>
          <p:nvPr/>
        </p:nvSpPr>
        <p:spPr>
          <a:xfrm>
            <a:off x="8077158" y="5168673"/>
            <a:ext cx="4114779" cy="1092058"/>
          </a:xfrm>
          <a:prstGeom prst="rect">
            <a:avLst/>
          </a:prstGeom>
          <a:solidFill>
            <a:srgbClr val="0C1B33">
              <a:alpha val="100000"/>
            </a:srgbClr>
          </a:solidFill>
          <a:ln/>
        </p:spPr>
        <p:txBody>
          <a:bodyPr/>
          <a:lstStyle/>
          <a:p>
            <a:endParaRPr lang="en-UA" sz="900"/>
          </a:p>
        </p:txBody>
      </p:sp>
      <p:sp>
        <p:nvSpPr>
          <p:cNvPr id="24" name="Shape 16"/>
          <p:cNvSpPr/>
          <p:nvPr/>
        </p:nvSpPr>
        <p:spPr>
          <a:xfrm>
            <a:off x="8242127" y="5524227"/>
            <a:ext cx="3784842" cy="380950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UA" sz="900"/>
          </a:p>
        </p:txBody>
      </p:sp>
      <p:pic>
        <p:nvPicPr>
          <p:cNvPr id="25" name="Image 6" descr=" 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42127" y="5534743"/>
            <a:ext cx="359931" cy="359886"/>
          </a:xfrm>
          <a:prstGeom prst="rect">
            <a:avLst/>
          </a:prstGeom>
        </p:spPr>
      </p:pic>
      <p:sp>
        <p:nvSpPr>
          <p:cNvPr id="26" name="Text 17"/>
          <p:cNvSpPr/>
          <p:nvPr/>
        </p:nvSpPr>
        <p:spPr>
          <a:xfrm>
            <a:off x="8752028" y="5524227"/>
            <a:ext cx="3327931" cy="4259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831" lvl="1" indent="-171416">
              <a:lnSpc>
                <a:spcPts val="1488"/>
              </a:lnSpc>
              <a:buSzPct val="100000"/>
              <a:buChar char="•"/>
            </a:pPr>
            <a:r>
              <a:rPr lang="en-US" sz="1400" dirty="0" err="1">
                <a:solidFill>
                  <a:srgbClr val="FFFFFF">
                    <a:alpha val="100000"/>
                  </a:srgbClr>
                </a:solidFill>
                <a:latin typeface="Poppins Medium" pitchFamily="34" charset="0"/>
                <a:ea typeface="Poppins Medium" pitchFamily="34" charset="-122"/>
                <a:cs typeface="Poppins Medium" pitchFamily="34" charset="-120"/>
              </a:rPr>
              <a:t>Reagiranje</a:t>
            </a:r>
            <a:r>
              <a:rPr lang="en-US" sz="1400" dirty="0">
                <a:solidFill>
                  <a:srgbClr val="FFFFFF">
                    <a:alpha val="100000"/>
                  </a:srgbClr>
                </a:solidFill>
                <a:latin typeface="Poppins Medium" pitchFamily="34" charset="0"/>
                <a:ea typeface="Poppins Medium" pitchFamily="34" charset="-122"/>
                <a:cs typeface="Poppins Medium" pitchFamily="34" charset="-120"/>
              </a:rPr>
              <a:t> na </a:t>
            </a:r>
            <a:r>
              <a:rPr lang="en-US" sz="1400" dirty="0" err="1">
                <a:solidFill>
                  <a:srgbClr val="FFFFFF">
                    <a:alpha val="100000"/>
                  </a:srgbClr>
                </a:solidFill>
                <a:latin typeface="Poppins Medium" pitchFamily="34" charset="0"/>
                <a:ea typeface="Poppins Medium" pitchFamily="34" charset="-122"/>
                <a:cs typeface="Poppins Medium" pitchFamily="34" charset="-120"/>
              </a:rPr>
              <a:t>sigurnosne</a:t>
            </a:r>
            <a:r>
              <a:rPr lang="en-US" sz="1400" dirty="0">
                <a:solidFill>
                  <a:srgbClr val="FFFFFF">
                    <a:alpha val="100000"/>
                  </a:srgbClr>
                </a:solidFill>
                <a:latin typeface="Poppins Medium" pitchFamily="34" charset="0"/>
                <a:ea typeface="Poppins Medium" pitchFamily="34" charset="-122"/>
                <a:cs typeface="Poppins Medium" pitchFamily="34" charset="-120"/>
              </a:rPr>
              <a:t> </a:t>
            </a:r>
            <a:r>
              <a:rPr lang="en-US" sz="1400" dirty="0" err="1">
                <a:solidFill>
                  <a:srgbClr val="FFFFFF">
                    <a:alpha val="100000"/>
                  </a:srgbClr>
                </a:solidFill>
                <a:latin typeface="Poppins Medium" pitchFamily="34" charset="0"/>
                <a:ea typeface="Poppins Medium" pitchFamily="34" charset="-122"/>
                <a:cs typeface="Poppins Medium" pitchFamily="34" charset="-120"/>
              </a:rPr>
              <a:t>događaje</a:t>
            </a:r>
            <a:endParaRPr lang="hr-HR" sz="1400" dirty="0">
              <a:solidFill>
                <a:srgbClr val="FFFFFF">
                  <a:alpha val="100000"/>
                </a:srgbClr>
              </a:solidFill>
              <a:latin typeface="Poppins Medium" pitchFamily="34" charset="0"/>
              <a:ea typeface="Poppins Medium" pitchFamily="34" charset="-122"/>
              <a:cs typeface="Poppins Medium" pitchFamily="34" charset="-120"/>
            </a:endParaRPr>
          </a:p>
          <a:p>
            <a:pPr marL="342831" lvl="1" indent="-171416">
              <a:lnSpc>
                <a:spcPts val="1488"/>
              </a:lnSpc>
              <a:buSzPct val="100000"/>
              <a:buChar char="•"/>
            </a:pPr>
            <a:r>
              <a:rPr lang="en-US" sz="1400" dirty="0" err="1">
                <a:solidFill>
                  <a:srgbClr val="FFFFFF">
                    <a:alpha val="100000"/>
                  </a:srgbClr>
                </a:solidFill>
                <a:latin typeface="Poppins Medium" pitchFamily="34" charset="0"/>
                <a:ea typeface="Poppins Medium" pitchFamily="34" charset="-122"/>
                <a:cs typeface="Poppins Medium" pitchFamily="34" charset="-120"/>
              </a:rPr>
              <a:t>Istraga</a:t>
            </a:r>
            <a:r>
              <a:rPr lang="en-US" sz="1400" dirty="0">
                <a:solidFill>
                  <a:srgbClr val="FFFFFF">
                    <a:alpha val="100000"/>
                  </a:srgbClr>
                </a:solidFill>
                <a:latin typeface="Poppins Medium" pitchFamily="34" charset="0"/>
                <a:ea typeface="Poppins Medium" pitchFamily="34" charset="-122"/>
                <a:cs typeface="Poppins Medium" pitchFamily="34" charset="-120"/>
              </a:rPr>
              <a:t> </a:t>
            </a:r>
            <a:r>
              <a:rPr lang="en-US" sz="1400" dirty="0" err="1">
                <a:solidFill>
                  <a:srgbClr val="FFFFFF">
                    <a:alpha val="100000"/>
                  </a:srgbClr>
                </a:solidFill>
                <a:latin typeface="Poppins Medium" pitchFamily="34" charset="0"/>
                <a:ea typeface="Poppins Medium" pitchFamily="34" charset="-122"/>
                <a:cs typeface="Poppins Medium" pitchFamily="34" charset="-120"/>
              </a:rPr>
              <a:t>incidenata</a:t>
            </a:r>
            <a:endParaRPr lang="en-US" sz="1400" dirty="0"/>
          </a:p>
        </p:txBody>
      </p:sp>
      <p:pic>
        <p:nvPicPr>
          <p:cNvPr id="27" name="Image 7" descr=" 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682981" y="3927410"/>
            <a:ext cx="888995" cy="19048"/>
          </a:xfrm>
          <a:prstGeom prst="rect">
            <a:avLst/>
          </a:prstGeom>
        </p:spPr>
      </p:pic>
      <p:pic>
        <p:nvPicPr>
          <p:cNvPr id="28" name="Image 8" descr=" 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682981" y="4365503"/>
            <a:ext cx="888995" cy="19048"/>
          </a:xfrm>
          <a:prstGeom prst="rect">
            <a:avLst/>
          </a:prstGeom>
        </p:spPr>
      </p:pic>
      <p:pic>
        <p:nvPicPr>
          <p:cNvPr id="29" name="Image 9" descr=" 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901274" y="4808110"/>
            <a:ext cx="1032830" cy="918100"/>
          </a:xfrm>
          <a:prstGeom prst="rect">
            <a:avLst/>
          </a:prstGeom>
        </p:spPr>
      </p:pic>
      <p:pic>
        <p:nvPicPr>
          <p:cNvPr id="30" name="Image 10" descr=" "/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901268" y="3036095"/>
            <a:ext cx="1032830" cy="904956"/>
          </a:xfrm>
          <a:prstGeom prst="rect">
            <a:avLst/>
          </a:prstGeom>
        </p:spPr>
      </p:pic>
      <p:pic>
        <p:nvPicPr>
          <p:cNvPr id="31" name="Image 11" descr=" 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682981" y="4803596"/>
            <a:ext cx="888995" cy="19048"/>
          </a:xfrm>
          <a:prstGeom prst="rect">
            <a:avLst/>
          </a:prstGeom>
        </p:spPr>
      </p:pic>
      <p:pic>
        <p:nvPicPr>
          <p:cNvPr id="32" name="Image 12" descr=" "/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888314" y="4373390"/>
            <a:ext cx="1058733" cy="19048"/>
          </a:xfrm>
          <a:prstGeom prst="rect">
            <a:avLst/>
          </a:prstGeom>
        </p:spPr>
      </p:pic>
      <p:pic>
        <p:nvPicPr>
          <p:cNvPr id="33" name="Image 13" descr=" "/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909865" y="4327210"/>
            <a:ext cx="109537" cy="109523"/>
          </a:xfrm>
          <a:prstGeom prst="rect">
            <a:avLst/>
          </a:prstGeom>
        </p:spPr>
      </p:pic>
      <p:pic>
        <p:nvPicPr>
          <p:cNvPr id="34" name="Image 14" descr=" "/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909869" y="5661181"/>
            <a:ext cx="109537" cy="109523"/>
          </a:xfrm>
          <a:prstGeom prst="rect">
            <a:avLst/>
          </a:prstGeom>
        </p:spPr>
      </p:pic>
      <p:pic>
        <p:nvPicPr>
          <p:cNvPr id="35" name="Image 15" descr=" "/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909869" y="2994876"/>
            <a:ext cx="109537" cy="109523"/>
          </a:xfrm>
          <a:prstGeom prst="rect">
            <a:avLst/>
          </a:prstGeom>
        </p:spPr>
      </p:pic>
      <p:pic>
        <p:nvPicPr>
          <p:cNvPr id="36" name="Image 16" descr=" "/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4759462" y="4373390"/>
            <a:ext cx="2062169" cy="1158575"/>
          </a:xfrm>
          <a:prstGeom prst="rect">
            <a:avLst/>
          </a:prstGeom>
        </p:spPr>
      </p:pic>
      <p:pic>
        <p:nvPicPr>
          <p:cNvPr id="37" name="Image 17" descr=" "/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4698976" y="3795317"/>
            <a:ext cx="2062169" cy="1158575"/>
          </a:xfrm>
          <a:prstGeom prst="rect">
            <a:avLst/>
          </a:prstGeom>
        </p:spPr>
      </p:pic>
      <p:pic>
        <p:nvPicPr>
          <p:cNvPr id="38" name="Image 18" descr=" "/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4698976" y="3224934"/>
            <a:ext cx="2062169" cy="1158575"/>
          </a:xfrm>
          <a:prstGeom prst="rect">
            <a:avLst/>
          </a:prstGeom>
        </p:spPr>
      </p:pic>
      <p:sp>
        <p:nvSpPr>
          <p:cNvPr id="39" name="Text 18"/>
          <p:cNvSpPr/>
          <p:nvPr/>
        </p:nvSpPr>
        <p:spPr>
          <a:xfrm>
            <a:off x="5198300" y="4928694"/>
            <a:ext cx="1442467" cy="2906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61"/>
              </a:lnSpc>
            </a:pPr>
            <a:r>
              <a:rPr lang="en-US" dirty="0" err="1"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Prekinuti</a:t>
            </a:r>
            <a:endParaRPr lang="en-US" dirty="0"/>
          </a:p>
        </p:txBody>
      </p:sp>
      <p:sp>
        <p:nvSpPr>
          <p:cNvPr id="40" name="Text 19"/>
          <p:cNvSpPr/>
          <p:nvPr/>
        </p:nvSpPr>
        <p:spPr>
          <a:xfrm>
            <a:off x="5145357" y="4222534"/>
            <a:ext cx="1332220" cy="3867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61"/>
              </a:lnSpc>
            </a:pPr>
            <a:r>
              <a:rPr lang="en-US" dirty="0"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Otkrivanje</a:t>
            </a:r>
            <a:endParaRPr lang="en-US" dirty="0"/>
          </a:p>
        </p:txBody>
      </p:sp>
      <p:sp>
        <p:nvSpPr>
          <p:cNvPr id="41" name="Text 20"/>
          <p:cNvSpPr/>
          <p:nvPr/>
        </p:nvSpPr>
        <p:spPr>
          <a:xfrm>
            <a:off x="5214518" y="3594079"/>
            <a:ext cx="1031084" cy="3284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61"/>
              </a:lnSpc>
            </a:pPr>
            <a:r>
              <a:rPr lang="en-US" dirty="0" err="1"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Spriječiti</a:t>
            </a:r>
            <a:endParaRPr lang="en-US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65140CA-6B26-00EB-35B4-2D9D33BC0427}"/>
              </a:ext>
            </a:extLst>
          </p:cNvPr>
          <p:cNvGrpSpPr/>
          <p:nvPr/>
        </p:nvGrpSpPr>
        <p:grpSpPr>
          <a:xfrm>
            <a:off x="11415741" y="6095653"/>
            <a:ext cx="536397" cy="507934"/>
            <a:chOff x="22834454" y="12192000"/>
            <a:chExt cx="1072934" cy="1016000"/>
          </a:xfrm>
        </p:grpSpPr>
        <p:sp>
          <p:nvSpPr>
            <p:cNvPr id="43" name="Shape 23">
              <a:extLst>
                <a:ext uri="{FF2B5EF4-FFF2-40B4-BE49-F238E27FC236}">
                  <a16:creationId xmlns:a16="http://schemas.microsoft.com/office/drawing/2014/main" id="{8879B5C3-4AEB-C4B9-65B4-49C1A0DFFC2F}"/>
                </a:ext>
              </a:extLst>
            </p:cNvPr>
            <p:cNvSpPr/>
            <p:nvPr/>
          </p:nvSpPr>
          <p:spPr>
            <a:xfrm>
              <a:off x="22862858" y="12192000"/>
              <a:ext cx="1016127" cy="1016000"/>
            </a:xfrm>
            <a:prstGeom prst="rect">
              <a:avLst/>
            </a:prstGeom>
            <a:noFill/>
            <a:ln/>
          </p:spPr>
          <p:txBody>
            <a:bodyPr/>
            <a:lstStyle/>
            <a:p>
              <a:endParaRPr lang="en-UA" sz="900"/>
            </a:p>
          </p:txBody>
        </p:sp>
        <p:sp>
          <p:nvSpPr>
            <p:cNvPr id="44" name="Shape 25">
              <a:extLst>
                <a:ext uri="{FF2B5EF4-FFF2-40B4-BE49-F238E27FC236}">
                  <a16:creationId xmlns:a16="http://schemas.microsoft.com/office/drawing/2014/main" id="{3DC61FDB-9C92-538E-BFCB-AEB838BE0E8F}"/>
                </a:ext>
              </a:extLst>
            </p:cNvPr>
            <p:cNvSpPr/>
            <p:nvPr/>
          </p:nvSpPr>
          <p:spPr>
            <a:xfrm>
              <a:off x="23243905" y="12973050"/>
              <a:ext cx="254032" cy="38100"/>
            </a:xfrm>
            <a:prstGeom prst="rect">
              <a:avLst/>
            </a:prstGeom>
            <a:solidFill>
              <a:srgbClr val="4F75FF">
                <a:alpha val="100000"/>
              </a:srgbClr>
            </a:solidFill>
            <a:ln/>
          </p:spPr>
          <p:txBody>
            <a:bodyPr/>
            <a:lstStyle/>
            <a:p>
              <a:endParaRPr lang="en-UA" sz="900"/>
            </a:p>
          </p:txBody>
        </p:sp>
        <p:sp>
          <p:nvSpPr>
            <p:cNvPr id="45" name="Google Shape;74;p9">
              <a:extLst>
                <a:ext uri="{FF2B5EF4-FFF2-40B4-BE49-F238E27FC236}">
                  <a16:creationId xmlns:a16="http://schemas.microsoft.com/office/drawing/2014/main" id="{EDEB0E1E-6E05-C1B2-4A00-2C2CAA35B221}"/>
                </a:ext>
              </a:extLst>
            </p:cNvPr>
            <p:cNvSpPr txBox="1"/>
            <p:nvPr/>
          </p:nvSpPr>
          <p:spPr>
            <a:xfrm>
              <a:off x="22834454" y="12363266"/>
              <a:ext cx="1072934" cy="5512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83" tIns="17135" rIns="34283" bIns="17135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100"/>
              </a:pPr>
              <a:fld id="{00000000-1234-1234-1234-123412341234}" type="slidenum">
                <a:rPr lang="en-US" sz="1400">
                  <a:solidFill>
                    <a:schemeClr val="lt1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pPr algn="ctr">
                  <a:buClr>
                    <a:schemeClr val="dk1"/>
                  </a:buClr>
                  <a:buSzPts val="1100"/>
                </a:pPr>
                <a:t>5</a:t>
              </a:fld>
              <a:endParaRPr sz="1400" dirty="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1B8C8C5-D41B-0DB9-69AE-AD8973D5ACBF}"/>
              </a:ext>
            </a:extLst>
          </p:cNvPr>
          <p:cNvSpPr/>
          <p:nvPr/>
        </p:nvSpPr>
        <p:spPr>
          <a:xfrm rot="5400000">
            <a:off x="5840938" y="-5840938"/>
            <a:ext cx="510121" cy="12192000"/>
          </a:xfrm>
          <a:prstGeom prst="rect">
            <a:avLst/>
          </a:prstGeom>
          <a:solidFill>
            <a:srgbClr val="649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Прямоугольник 49">
            <a:extLst>
              <a:ext uri="{FF2B5EF4-FFF2-40B4-BE49-F238E27FC236}">
                <a16:creationId xmlns:a16="http://schemas.microsoft.com/office/drawing/2014/main" id="{82457AB8-B6FD-FB44-3907-2553EA6B9C30}"/>
              </a:ext>
            </a:extLst>
          </p:cNvPr>
          <p:cNvSpPr/>
          <p:nvPr/>
        </p:nvSpPr>
        <p:spPr>
          <a:xfrm>
            <a:off x="9070259" y="118296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Full </a:t>
            </a:r>
            <a:r>
              <a:rPr lang="ru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</a:t>
            </a:r>
            <a:r>
              <a:rPr lang="en-US" sz="1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ycle</a:t>
            </a:r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Insider Threat Management</a:t>
            </a:r>
          </a:p>
        </p:txBody>
      </p:sp>
      <p:pic>
        <p:nvPicPr>
          <p:cNvPr id="9" name="Image 0" descr=" ">
            <a:extLst>
              <a:ext uri="{FF2B5EF4-FFF2-40B4-BE49-F238E27FC236}">
                <a16:creationId xmlns:a16="http://schemas.microsoft.com/office/drawing/2014/main" id="{851A2A22-6EE6-B9CD-DD5A-266218E91AEF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19811" y="59319"/>
            <a:ext cx="1408543" cy="38060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5400000">
            <a:off x="5840938" y="-5840938"/>
            <a:ext cx="510121" cy="12192000"/>
          </a:xfrm>
          <a:prstGeom prst="rect">
            <a:avLst/>
          </a:prstGeom>
          <a:solidFill>
            <a:srgbClr val="649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" y="6347878"/>
            <a:ext cx="510121" cy="5101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1119" y="6435209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5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1379801" y="2790990"/>
            <a:ext cx="2794000" cy="1703515"/>
          </a:xfrm>
          <a:prstGeom prst="rect">
            <a:avLst/>
          </a:prstGeom>
        </p:spPr>
        <p:txBody>
          <a:bodyPr vert="horz" lIns="91440" tIns="36000" rIns="91440" bIns="3600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lnSpc>
                <a:spcPct val="150000"/>
              </a:lnSpc>
              <a:buClr>
                <a:schemeClr val="accent1"/>
              </a:buClr>
              <a:buSzPct val="180000"/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Manage identities</a:t>
            </a:r>
            <a:endParaRPr lang="ru-RU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l">
              <a:lnSpc>
                <a:spcPct val="150000"/>
              </a:lnSpc>
              <a:buClr>
                <a:schemeClr val="accent1"/>
              </a:buClr>
              <a:buSzPct val="180000"/>
              <a:buFont typeface="Arial" panose="020B0604020202020204" pitchFamily="34" charset="0"/>
              <a:buChar char="•"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Control access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977669" y="1401710"/>
            <a:ext cx="10227657" cy="7208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endParaRPr lang="en-US" sz="3600" dirty="0">
              <a:solidFill>
                <a:schemeClr val="accent3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9" name="Rounded Rectangle 14">
            <a:extLst>
              <a:ext uri="{FF2B5EF4-FFF2-40B4-BE49-F238E27FC236}">
                <a16:creationId xmlns:a16="http://schemas.microsoft.com/office/drawing/2014/main" id="{FA944D7E-E3D2-2A44-91AF-92AB8B1A89D1}"/>
              </a:ext>
            </a:extLst>
          </p:cNvPr>
          <p:cNvSpPr/>
          <p:nvPr/>
        </p:nvSpPr>
        <p:spPr>
          <a:xfrm>
            <a:off x="7801494" y="2542719"/>
            <a:ext cx="3124202" cy="2903116"/>
          </a:xfrm>
          <a:prstGeom prst="roundRect">
            <a:avLst>
              <a:gd name="adj" fmla="val 1500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bg2">
                <a:lumMod val="90000"/>
                <a:alpha val="30000"/>
              </a:schemeClr>
            </a:glow>
            <a:outerShdw blurRad="215900" dist="139700" dir="5400000" algn="t" rotWithShape="0">
              <a:schemeClr val="bg1">
                <a:lumMod val="85000"/>
                <a:alpha val="4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2" name="Rounded Rectangle 14">
            <a:extLst>
              <a:ext uri="{FF2B5EF4-FFF2-40B4-BE49-F238E27FC236}">
                <a16:creationId xmlns:a16="http://schemas.microsoft.com/office/drawing/2014/main" id="{75232EB4-E9FD-0B44-9D7E-153DCC890036}"/>
              </a:ext>
            </a:extLst>
          </p:cNvPr>
          <p:cNvSpPr/>
          <p:nvPr/>
        </p:nvSpPr>
        <p:spPr>
          <a:xfrm>
            <a:off x="1214700" y="2542719"/>
            <a:ext cx="3124202" cy="2903116"/>
          </a:xfrm>
          <a:prstGeom prst="roundRect">
            <a:avLst>
              <a:gd name="adj" fmla="val 1500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bg2">
                <a:lumMod val="90000"/>
                <a:alpha val="30000"/>
              </a:schemeClr>
            </a:glow>
            <a:outerShdw blurRad="215900" dist="139700" dir="5400000" algn="t" rotWithShape="0">
              <a:schemeClr val="bg1">
                <a:lumMod val="85000"/>
                <a:alpha val="4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24" name="Rounded Rectangle 14">
            <a:extLst>
              <a:ext uri="{FF2B5EF4-FFF2-40B4-BE49-F238E27FC236}">
                <a16:creationId xmlns:a16="http://schemas.microsoft.com/office/drawing/2014/main" id="{6F8E370C-8806-4A4F-998D-05BA5D3949DB}"/>
              </a:ext>
            </a:extLst>
          </p:cNvPr>
          <p:cNvSpPr/>
          <p:nvPr/>
        </p:nvSpPr>
        <p:spPr>
          <a:xfrm>
            <a:off x="4529397" y="2542719"/>
            <a:ext cx="3124202" cy="2903116"/>
          </a:xfrm>
          <a:prstGeom prst="roundRect">
            <a:avLst>
              <a:gd name="adj" fmla="val 1500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bg2">
                <a:lumMod val="90000"/>
                <a:alpha val="30000"/>
              </a:schemeClr>
            </a:glow>
            <a:outerShdw blurRad="215900" dist="139700" dir="5400000" algn="t" rotWithShape="0">
              <a:schemeClr val="bg1">
                <a:lumMod val="85000"/>
                <a:alpha val="4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E51D266-FBA4-A94B-9C9C-264104A5B1AB}"/>
              </a:ext>
            </a:extLst>
          </p:cNvPr>
          <p:cNvSpPr txBox="1">
            <a:spLocks/>
          </p:cNvSpPr>
          <p:nvPr/>
        </p:nvSpPr>
        <p:spPr>
          <a:xfrm>
            <a:off x="1760320" y="3464330"/>
            <a:ext cx="1682388" cy="4928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1800" b="1" dirty="0">
                <a:solidFill>
                  <a:schemeClr val="accent3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DETER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1B1CED05-844A-E446-9CE8-67F3CDB78B71}"/>
              </a:ext>
            </a:extLst>
          </p:cNvPr>
          <p:cNvSpPr txBox="1">
            <a:spLocks/>
          </p:cNvSpPr>
          <p:nvPr/>
        </p:nvSpPr>
        <p:spPr>
          <a:xfrm>
            <a:off x="5328361" y="3462652"/>
            <a:ext cx="1486593" cy="4945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1800" b="1" dirty="0">
                <a:solidFill>
                  <a:schemeClr val="accent3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DETECT</a:t>
            </a:r>
          </a:p>
        </p:txBody>
      </p:sp>
      <p:pic>
        <p:nvPicPr>
          <p:cNvPr id="27" name="Рисунок 2">
            <a:extLst>
              <a:ext uri="{FF2B5EF4-FFF2-40B4-BE49-F238E27FC236}">
                <a16:creationId xmlns:a16="http://schemas.microsoft.com/office/drawing/2014/main" id="{AB37B45D-FB5D-784F-B3B0-523CE9645F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090" y="2765163"/>
            <a:ext cx="636780" cy="590562"/>
          </a:xfrm>
          <a:prstGeom prst="rect">
            <a:avLst/>
          </a:prstGeom>
        </p:spPr>
      </p:pic>
      <p:pic>
        <p:nvPicPr>
          <p:cNvPr id="28" name="Рисунок 3">
            <a:extLst>
              <a:ext uri="{FF2B5EF4-FFF2-40B4-BE49-F238E27FC236}">
                <a16:creationId xmlns:a16="http://schemas.microsoft.com/office/drawing/2014/main" id="{4A8CD16C-3D24-F145-A483-3D09770BAF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427" y="2814633"/>
            <a:ext cx="699150" cy="598514"/>
          </a:xfrm>
          <a:prstGeom prst="rect">
            <a:avLst/>
          </a:prstGeom>
        </p:spPr>
      </p:pic>
      <p:pic>
        <p:nvPicPr>
          <p:cNvPr id="35" name="Рисунок 4">
            <a:extLst>
              <a:ext uri="{FF2B5EF4-FFF2-40B4-BE49-F238E27FC236}">
                <a16:creationId xmlns:a16="http://schemas.microsoft.com/office/drawing/2014/main" id="{9B4AA1DD-4A02-0C4E-945C-53FB4914E2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298" y="2789427"/>
            <a:ext cx="654431" cy="591832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51057BBA-75B1-EA4C-AF33-67BA9D0338C7}"/>
              </a:ext>
            </a:extLst>
          </p:cNvPr>
          <p:cNvSpPr txBox="1">
            <a:spLocks/>
          </p:cNvSpPr>
          <p:nvPr/>
        </p:nvSpPr>
        <p:spPr>
          <a:xfrm>
            <a:off x="8665967" y="3462652"/>
            <a:ext cx="1486593" cy="4945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1800" b="1" dirty="0">
                <a:solidFill>
                  <a:schemeClr val="accent3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DISRUPT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D39164B7-4235-B448-B83B-17BA1029CEE3}"/>
              </a:ext>
            </a:extLst>
          </p:cNvPr>
          <p:cNvSpPr txBox="1">
            <a:spLocks/>
          </p:cNvSpPr>
          <p:nvPr/>
        </p:nvSpPr>
        <p:spPr>
          <a:xfrm>
            <a:off x="1572437" y="3909540"/>
            <a:ext cx="2427337" cy="1296566"/>
          </a:xfrm>
          <a:prstGeom prst="rect">
            <a:avLst/>
          </a:prstGeom>
        </p:spPr>
        <p:txBody>
          <a:bodyPr vert="horz" lIns="91440" tIns="36000" rIns="91440" bIns="3600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lnSpc>
                <a:spcPct val="150000"/>
              </a:lnSpc>
              <a:buClr>
                <a:schemeClr val="accent2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Manage identities</a:t>
            </a:r>
            <a:endParaRPr lang="ru-RU" sz="13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l">
              <a:lnSpc>
                <a:spcPct val="150000"/>
              </a:lnSpc>
              <a:buClr>
                <a:schemeClr val="accent2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Control access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AEE74D69-D024-9E48-95D5-9C313E2250DD}"/>
              </a:ext>
            </a:extLst>
          </p:cNvPr>
          <p:cNvSpPr txBox="1">
            <a:spLocks/>
          </p:cNvSpPr>
          <p:nvPr/>
        </p:nvSpPr>
        <p:spPr>
          <a:xfrm>
            <a:off x="4806984" y="3909540"/>
            <a:ext cx="2529345" cy="1296566"/>
          </a:xfrm>
          <a:prstGeom prst="rect">
            <a:avLst/>
          </a:prstGeom>
        </p:spPr>
        <p:txBody>
          <a:bodyPr vert="horz" lIns="91440" tIns="36000" rIns="91440" bIns="3600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lnSpc>
                <a:spcPct val="150000"/>
              </a:lnSpc>
              <a:buClr>
                <a:schemeClr val="accent2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Monitor activity</a:t>
            </a:r>
            <a:endParaRPr lang="ru-RU" sz="13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l">
              <a:lnSpc>
                <a:spcPct val="150000"/>
              </a:lnSpc>
              <a:buClr>
                <a:schemeClr val="accent2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Manage alerts</a:t>
            </a:r>
            <a:endParaRPr lang="ru-RU" sz="13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l">
              <a:lnSpc>
                <a:spcPct val="150000"/>
              </a:lnSpc>
              <a:buClr>
                <a:schemeClr val="accent2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Collect evidence</a:t>
            </a:r>
            <a:endParaRPr lang="ru-RU" sz="13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l">
              <a:lnSpc>
                <a:spcPct val="150000"/>
              </a:lnSpc>
              <a:buClr>
                <a:schemeClr val="accent2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Get notifications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67A80E38-D63E-BE41-A3B3-5F15EB426F7C}"/>
              </a:ext>
            </a:extLst>
          </p:cNvPr>
          <p:cNvSpPr txBox="1">
            <a:spLocks/>
          </p:cNvSpPr>
          <p:nvPr/>
        </p:nvSpPr>
        <p:spPr>
          <a:xfrm>
            <a:off x="8174976" y="3909540"/>
            <a:ext cx="2448495" cy="1296566"/>
          </a:xfrm>
          <a:prstGeom prst="rect">
            <a:avLst/>
          </a:prstGeom>
        </p:spPr>
        <p:txBody>
          <a:bodyPr vert="horz" lIns="91440" tIns="36000" rIns="91440" bIns="3600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lnSpc>
                <a:spcPct val="150000"/>
              </a:lnSpc>
              <a:buClr>
                <a:schemeClr val="accent2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Investigate incidents</a:t>
            </a:r>
            <a:endParaRPr lang="ru-RU" sz="13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l">
              <a:lnSpc>
                <a:spcPct val="150000"/>
              </a:lnSpc>
              <a:buClr>
                <a:schemeClr val="accent2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3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Respond to incidents</a:t>
            </a:r>
          </a:p>
        </p:txBody>
      </p:sp>
      <p:sp>
        <p:nvSpPr>
          <p:cNvPr id="20" name="Прямоугольник 49">
            <a:extLst>
              <a:ext uri="{FF2B5EF4-FFF2-40B4-BE49-F238E27FC236}">
                <a16:creationId xmlns:a16="http://schemas.microsoft.com/office/drawing/2014/main" id="{BC7E497F-2D44-1840-A70A-7B0265D3A8EF}"/>
              </a:ext>
            </a:extLst>
          </p:cNvPr>
          <p:cNvSpPr/>
          <p:nvPr/>
        </p:nvSpPr>
        <p:spPr>
          <a:xfrm>
            <a:off x="9070259" y="118296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Full </a:t>
            </a:r>
            <a:r>
              <a:rPr lang="ru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</a:t>
            </a:r>
            <a:r>
              <a:rPr lang="en-US" sz="1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ycle</a:t>
            </a:r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Insider Threat Management</a:t>
            </a:r>
          </a:p>
        </p:txBody>
      </p:sp>
      <p:cxnSp>
        <p:nvCxnSpPr>
          <p:cNvPr id="21" name="Прямая соединительная линия 41">
            <a:extLst>
              <a:ext uri="{FF2B5EF4-FFF2-40B4-BE49-F238E27FC236}">
                <a16:creationId xmlns:a16="http://schemas.microsoft.com/office/drawing/2014/main" id="{F3EB83D3-2242-7D4A-B312-184D07DB9BBA}"/>
              </a:ext>
            </a:extLst>
          </p:cNvPr>
          <p:cNvCxnSpPr>
            <a:cxnSpLocks/>
          </p:cNvCxnSpPr>
          <p:nvPr/>
        </p:nvCxnSpPr>
        <p:spPr>
          <a:xfrm>
            <a:off x="-3405" y="1157695"/>
            <a:ext cx="668568" cy="337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7BB9309-7DCE-8A47-9991-19DEDBCDE454}"/>
              </a:ext>
            </a:extLst>
          </p:cNvPr>
          <p:cNvSpPr/>
          <p:nvPr/>
        </p:nvSpPr>
        <p:spPr>
          <a:xfrm>
            <a:off x="986674" y="827390"/>
            <a:ext cx="103330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Sveobuhvatno upravljanje </a:t>
            </a:r>
            <a:r>
              <a:rPr lang="en-US" sz="3200" b="1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internim</a:t>
            </a:r>
            <a:r>
              <a:rPr lang="en-US" sz="3200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prijetnjama</a:t>
            </a:r>
            <a:endParaRPr lang="en-US" sz="3200" b="1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3" name="Image 0" descr=" ">
            <a:extLst>
              <a:ext uri="{FF2B5EF4-FFF2-40B4-BE49-F238E27FC236}">
                <a16:creationId xmlns:a16="http://schemas.microsoft.com/office/drawing/2014/main" id="{ACC0ADDD-64FB-BB6B-A111-4456650CDF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811" y="59319"/>
            <a:ext cx="1408543" cy="38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0460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5400000">
            <a:off x="5840938" y="-5840938"/>
            <a:ext cx="510121" cy="12192000"/>
          </a:xfrm>
          <a:prstGeom prst="rect">
            <a:avLst/>
          </a:prstGeom>
          <a:solidFill>
            <a:srgbClr val="649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" y="6347878"/>
            <a:ext cx="510121" cy="5101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1119" y="6435209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977669" y="1401710"/>
            <a:ext cx="10227657" cy="7208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endParaRPr lang="en-US" sz="3600" dirty="0">
              <a:solidFill>
                <a:schemeClr val="accent3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0" name="Прямоугольник 49">
            <a:extLst>
              <a:ext uri="{FF2B5EF4-FFF2-40B4-BE49-F238E27FC236}">
                <a16:creationId xmlns:a16="http://schemas.microsoft.com/office/drawing/2014/main" id="{BC7E497F-2D44-1840-A70A-7B0265D3A8EF}"/>
              </a:ext>
            </a:extLst>
          </p:cNvPr>
          <p:cNvSpPr/>
          <p:nvPr/>
        </p:nvSpPr>
        <p:spPr>
          <a:xfrm>
            <a:off x="9070259" y="118296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Full </a:t>
            </a:r>
            <a:r>
              <a:rPr lang="ru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</a:t>
            </a:r>
            <a:r>
              <a:rPr lang="en-US" sz="1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ycle</a:t>
            </a:r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Insider Threat Management</a:t>
            </a:r>
          </a:p>
        </p:txBody>
      </p:sp>
      <p:cxnSp>
        <p:nvCxnSpPr>
          <p:cNvPr id="21" name="Прямая соединительная линия 41">
            <a:extLst>
              <a:ext uri="{FF2B5EF4-FFF2-40B4-BE49-F238E27FC236}">
                <a16:creationId xmlns:a16="http://schemas.microsoft.com/office/drawing/2014/main" id="{F3EB83D3-2242-7D4A-B312-184D07DB9BBA}"/>
              </a:ext>
            </a:extLst>
          </p:cNvPr>
          <p:cNvCxnSpPr>
            <a:cxnSpLocks/>
          </p:cNvCxnSpPr>
          <p:nvPr/>
        </p:nvCxnSpPr>
        <p:spPr>
          <a:xfrm>
            <a:off x="-3405" y="1157695"/>
            <a:ext cx="668568" cy="337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7BB9309-7DCE-8A47-9991-19DEDBCDE454}"/>
              </a:ext>
            </a:extLst>
          </p:cNvPr>
          <p:cNvSpPr/>
          <p:nvPr/>
        </p:nvSpPr>
        <p:spPr>
          <a:xfrm>
            <a:off x="986674" y="827390"/>
            <a:ext cx="58797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Ekran System</a:t>
            </a:r>
            <a:r>
              <a:rPr lang="hr-HR" sz="3200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komponente</a:t>
            </a:r>
            <a:endParaRPr lang="en-US" sz="3200" b="1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81A7492-89A8-4713-5AA5-59189BDA29A8}"/>
              </a:ext>
            </a:extLst>
          </p:cNvPr>
          <p:cNvGrpSpPr/>
          <p:nvPr/>
        </p:nvGrpSpPr>
        <p:grpSpPr>
          <a:xfrm>
            <a:off x="1434962" y="2122249"/>
            <a:ext cx="2771277" cy="1760031"/>
            <a:chOff x="809" y="571957"/>
            <a:chExt cx="1884727" cy="860040"/>
          </a:xfrm>
        </p:grpSpPr>
        <p:sp>
          <p:nvSpPr>
            <p:cNvPr id="51" name="Rounded Rectangle 42">
              <a:extLst>
                <a:ext uri="{FF2B5EF4-FFF2-40B4-BE49-F238E27FC236}">
                  <a16:creationId xmlns:a16="http://schemas.microsoft.com/office/drawing/2014/main" id="{75CAE18F-BFBE-4EEA-4C2A-E90F168CCA76}"/>
                </a:ext>
              </a:extLst>
            </p:cNvPr>
            <p:cNvSpPr/>
            <p:nvPr/>
          </p:nvSpPr>
          <p:spPr>
            <a:xfrm>
              <a:off x="809" y="571957"/>
              <a:ext cx="1884727" cy="86004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2" name="Rounded Rectangle 4">
              <a:extLst>
                <a:ext uri="{FF2B5EF4-FFF2-40B4-BE49-F238E27FC236}">
                  <a16:creationId xmlns:a16="http://schemas.microsoft.com/office/drawing/2014/main" id="{F062D798-0E47-54D7-1B28-F7D35A78212F}"/>
                </a:ext>
              </a:extLst>
            </p:cNvPr>
            <p:cNvSpPr/>
            <p:nvPr/>
          </p:nvSpPr>
          <p:spPr>
            <a:xfrm>
              <a:off x="26000" y="597280"/>
              <a:ext cx="1834347" cy="8096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670" tIns="17780" rIns="2667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kern="1200" dirty="0">
                  <a:latin typeface="Fira Sans" panose="020B0604020202020204" charset="0"/>
                  <a:ea typeface="Fira Sans" panose="020B0604020202020204" charset="0"/>
                </a:rPr>
                <a:t>Ekran Management Tool 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dirty="0">
                  <a:latin typeface="Fira Sans" panose="020B0604020202020204" charset="0"/>
                  <a:ea typeface="Fira Sans" panose="020B0604020202020204" charset="0"/>
                </a:rPr>
                <a:t>(WEBGUI)</a:t>
              </a:r>
              <a:endParaRPr lang="en-US" kern="1200" dirty="0">
                <a:latin typeface="Fira Sans" panose="020B0604020202020204" charset="0"/>
                <a:ea typeface="Fira Sans" panose="020B0604020202020204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B80F1D4-10B4-AE00-28B2-8102583C8E52}"/>
              </a:ext>
            </a:extLst>
          </p:cNvPr>
          <p:cNvGrpSpPr/>
          <p:nvPr/>
        </p:nvGrpSpPr>
        <p:grpSpPr>
          <a:xfrm>
            <a:off x="2129775" y="4041272"/>
            <a:ext cx="2530053" cy="1760031"/>
            <a:chOff x="377755" y="1647141"/>
            <a:chExt cx="1720672" cy="860040"/>
          </a:xfrm>
        </p:grpSpPr>
        <p:sp>
          <p:nvSpPr>
            <p:cNvPr id="72" name="Rounded Rectangle 40">
              <a:extLst>
                <a:ext uri="{FF2B5EF4-FFF2-40B4-BE49-F238E27FC236}">
                  <a16:creationId xmlns:a16="http://schemas.microsoft.com/office/drawing/2014/main" id="{BA556DD3-4F00-6E53-99F8-04A9B01DD0C5}"/>
                </a:ext>
              </a:extLst>
            </p:cNvPr>
            <p:cNvSpPr/>
            <p:nvPr/>
          </p:nvSpPr>
          <p:spPr>
            <a:xfrm>
              <a:off x="377755" y="1647141"/>
              <a:ext cx="1720672" cy="86004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3" name="Rounded Rectangle 6">
              <a:extLst>
                <a:ext uri="{FF2B5EF4-FFF2-40B4-BE49-F238E27FC236}">
                  <a16:creationId xmlns:a16="http://schemas.microsoft.com/office/drawing/2014/main" id="{68733802-D541-D76F-BFD8-B11CF6860E70}"/>
                </a:ext>
              </a:extLst>
            </p:cNvPr>
            <p:cNvSpPr/>
            <p:nvPr/>
          </p:nvSpPr>
          <p:spPr>
            <a:xfrm>
              <a:off x="402945" y="1672331"/>
              <a:ext cx="1670292" cy="8096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6670" tIns="17780" rIns="2667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2000" kern="1200" dirty="0">
                  <a:latin typeface="Fira Sans" panose="020B0604020202020204" charset="0"/>
                  <a:ea typeface="Fira Sans" panose="020B0604020202020204" charset="0"/>
                </a:rPr>
                <a:t>Grafičko sučelje za administraciju i nadzor sesija</a:t>
              </a:r>
              <a:endParaRPr lang="en-US" sz="2000" kern="1200" dirty="0">
                <a:latin typeface="Fira Sans" panose="020B0604020202020204" charset="0"/>
                <a:ea typeface="Fira Sans" panose="020B0604020202020204" charset="0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5C5173F3-46F8-9732-D8F4-6171D205B9AF}"/>
              </a:ext>
            </a:extLst>
          </p:cNvPr>
          <p:cNvGrpSpPr/>
          <p:nvPr/>
        </p:nvGrpSpPr>
        <p:grpSpPr>
          <a:xfrm>
            <a:off x="4537007" y="2122248"/>
            <a:ext cx="2563705" cy="1760031"/>
            <a:chOff x="2315557" y="572090"/>
            <a:chExt cx="1720081" cy="860040"/>
          </a:xfrm>
        </p:grpSpPr>
        <p:sp>
          <p:nvSpPr>
            <p:cNvPr id="75" name="Rounded Rectangle 38">
              <a:extLst>
                <a:ext uri="{FF2B5EF4-FFF2-40B4-BE49-F238E27FC236}">
                  <a16:creationId xmlns:a16="http://schemas.microsoft.com/office/drawing/2014/main" id="{98C96E93-E86F-A17D-4F89-A2E5BFA8A3D8}"/>
                </a:ext>
              </a:extLst>
            </p:cNvPr>
            <p:cNvSpPr/>
            <p:nvPr/>
          </p:nvSpPr>
          <p:spPr>
            <a:xfrm>
              <a:off x="2315557" y="572090"/>
              <a:ext cx="1720081" cy="86004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76" name="Rounded Rectangle 8">
              <a:extLst>
                <a:ext uri="{FF2B5EF4-FFF2-40B4-BE49-F238E27FC236}">
                  <a16:creationId xmlns:a16="http://schemas.microsoft.com/office/drawing/2014/main" id="{C40E5C35-5EDC-C0EA-61A3-7F1B0CAA84E9}"/>
                </a:ext>
              </a:extLst>
            </p:cNvPr>
            <p:cNvSpPr/>
            <p:nvPr/>
          </p:nvSpPr>
          <p:spPr>
            <a:xfrm>
              <a:off x="2340747" y="597280"/>
              <a:ext cx="1669701" cy="8096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670" tIns="17780" rIns="2667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kern="1200" dirty="0">
                  <a:latin typeface="Fira Sans" panose="020B0604020202020204" charset="0"/>
                  <a:ea typeface="Fira Sans" panose="020B0604020202020204" charset="0"/>
                </a:rPr>
                <a:t>Ekran Server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dirty="0">
                  <a:latin typeface="Fira Sans" panose="020B0604020202020204" charset="0"/>
                  <a:ea typeface="Fira Sans" panose="020B0604020202020204" charset="0"/>
                </a:rPr>
                <a:t>(APPLICATION)</a:t>
              </a:r>
              <a:r>
                <a:rPr lang="ru-RU" sz="1600" b="1" kern="1200" dirty="0">
                  <a:latin typeface="Fira Sans" panose="020B0604020202020204" charset="0"/>
                  <a:ea typeface="Fira Sans" panose="020B0604020202020204" charset="0"/>
                </a:rPr>
                <a:t> </a:t>
              </a:r>
              <a:endParaRPr lang="en-US" sz="1600" kern="1200" dirty="0">
                <a:latin typeface="Fira Sans" panose="020B0604020202020204" charset="0"/>
                <a:ea typeface="Fira Sans" panose="020B0604020202020204" charset="0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83F05511-25F2-509C-5C4A-7EAA32BDC988}"/>
              </a:ext>
            </a:extLst>
          </p:cNvPr>
          <p:cNvGrpSpPr/>
          <p:nvPr/>
        </p:nvGrpSpPr>
        <p:grpSpPr>
          <a:xfrm>
            <a:off x="5041573" y="4048061"/>
            <a:ext cx="2476637" cy="1760031"/>
            <a:chOff x="2659573" y="1647141"/>
            <a:chExt cx="1684344" cy="860040"/>
          </a:xfrm>
        </p:grpSpPr>
        <p:sp>
          <p:nvSpPr>
            <p:cNvPr id="78" name="Rounded Rectangle 36">
              <a:extLst>
                <a:ext uri="{FF2B5EF4-FFF2-40B4-BE49-F238E27FC236}">
                  <a16:creationId xmlns:a16="http://schemas.microsoft.com/office/drawing/2014/main" id="{1DEECBDD-BB36-1653-7B0E-A18A49960EAA}"/>
                </a:ext>
              </a:extLst>
            </p:cNvPr>
            <p:cNvSpPr/>
            <p:nvPr/>
          </p:nvSpPr>
          <p:spPr>
            <a:xfrm>
              <a:off x="2659573" y="1647141"/>
              <a:ext cx="1684344" cy="86004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9" name="Rounded Rectangle 10">
              <a:extLst>
                <a:ext uri="{FF2B5EF4-FFF2-40B4-BE49-F238E27FC236}">
                  <a16:creationId xmlns:a16="http://schemas.microsoft.com/office/drawing/2014/main" id="{0D1BADC7-83A1-683B-9DF9-6EADFA860410}"/>
                </a:ext>
              </a:extLst>
            </p:cNvPr>
            <p:cNvSpPr/>
            <p:nvPr/>
          </p:nvSpPr>
          <p:spPr>
            <a:xfrm>
              <a:off x="2684763" y="1672331"/>
              <a:ext cx="1633964" cy="8096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6670" tIns="17780" rIns="2667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err="1">
                  <a:latin typeface="Fira Sans" panose="020B0604020202020204" charset="0"/>
                  <a:ea typeface="Fira Sans" panose="020B0604020202020204" charset="0"/>
                </a:rPr>
                <a:t>Središnja</a:t>
              </a:r>
              <a:r>
                <a:rPr lang="en-US" kern="1200" dirty="0">
                  <a:latin typeface="Fira Sans" panose="020B0604020202020204" charset="0"/>
                  <a:ea typeface="Fira Sans" panose="020B0604020202020204" charset="0"/>
                </a:rPr>
                <a:t> </a:t>
              </a:r>
              <a:r>
                <a:rPr lang="en-US" kern="1200" dirty="0" err="1">
                  <a:latin typeface="Fira Sans" panose="020B0604020202020204" charset="0"/>
                  <a:ea typeface="Fira Sans" panose="020B0604020202020204" charset="0"/>
                </a:rPr>
                <a:t>pohrana</a:t>
              </a:r>
              <a:r>
                <a:rPr lang="en-US" kern="1200" dirty="0">
                  <a:latin typeface="Fira Sans" panose="020B0604020202020204" charset="0"/>
                  <a:ea typeface="Fira Sans" panose="020B0604020202020204" charset="0"/>
                </a:rPr>
                <a:t> </a:t>
              </a:r>
              <a:r>
                <a:rPr lang="en-US" kern="1200" dirty="0" err="1">
                  <a:latin typeface="Fira Sans" panose="020B0604020202020204" charset="0"/>
                  <a:ea typeface="Fira Sans" panose="020B0604020202020204" charset="0"/>
                </a:rPr>
                <a:t>podataka</a:t>
              </a:r>
              <a:r>
                <a:rPr lang="en-US" kern="1200" dirty="0">
                  <a:latin typeface="Fira Sans" panose="020B0604020202020204" charset="0"/>
                  <a:ea typeface="Fira Sans" panose="020B0604020202020204" charset="0"/>
                </a:rPr>
                <a:t> s </a:t>
              </a:r>
              <a:r>
                <a:rPr lang="en-US" kern="1200" dirty="0" err="1">
                  <a:latin typeface="Fira Sans" panose="020B0604020202020204" charset="0"/>
                  <a:ea typeface="Fira Sans" panose="020B0604020202020204" charset="0"/>
                </a:rPr>
                <a:t>klijentskih</a:t>
              </a:r>
              <a:r>
                <a:rPr lang="en-US" kern="1200" dirty="0">
                  <a:latin typeface="Fira Sans" panose="020B0604020202020204" charset="0"/>
                  <a:ea typeface="Fira Sans" panose="020B0604020202020204" charset="0"/>
                </a:rPr>
                <a:t> </a:t>
              </a:r>
              <a:r>
                <a:rPr lang="en-US" kern="1200" dirty="0" err="1">
                  <a:latin typeface="Fira Sans" panose="020B0604020202020204" charset="0"/>
                  <a:ea typeface="Fira Sans" panose="020B0604020202020204" charset="0"/>
                </a:rPr>
                <a:t>računala</a:t>
              </a:r>
              <a:endParaRPr lang="en-US" kern="1200" dirty="0">
                <a:latin typeface="Fira Sans" panose="020B0604020202020204" charset="0"/>
                <a:ea typeface="Fira Sans" panose="020B0604020202020204" charset="0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574FAFC2-6B18-7152-A47B-2BBF744352B8}"/>
              </a:ext>
            </a:extLst>
          </p:cNvPr>
          <p:cNvGrpSpPr/>
          <p:nvPr/>
        </p:nvGrpSpPr>
        <p:grpSpPr>
          <a:xfrm>
            <a:off x="7431480" y="2134092"/>
            <a:ext cx="2771277" cy="1760031"/>
            <a:chOff x="4465658" y="572090"/>
            <a:chExt cx="2543931" cy="814535"/>
          </a:xfrm>
        </p:grpSpPr>
        <p:sp>
          <p:nvSpPr>
            <p:cNvPr id="81" name="Rounded Rectangle 34">
              <a:extLst>
                <a:ext uri="{FF2B5EF4-FFF2-40B4-BE49-F238E27FC236}">
                  <a16:creationId xmlns:a16="http://schemas.microsoft.com/office/drawing/2014/main" id="{558A89C6-D1FC-3F5F-1701-982A53905DA6}"/>
                </a:ext>
              </a:extLst>
            </p:cNvPr>
            <p:cNvSpPr/>
            <p:nvPr/>
          </p:nvSpPr>
          <p:spPr>
            <a:xfrm>
              <a:off x="4465658" y="572090"/>
              <a:ext cx="2543931" cy="81453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2" name="Rounded Rectangle 12">
              <a:extLst>
                <a:ext uri="{FF2B5EF4-FFF2-40B4-BE49-F238E27FC236}">
                  <a16:creationId xmlns:a16="http://schemas.microsoft.com/office/drawing/2014/main" id="{5B3F431A-F63A-1492-1485-255B5A053354}"/>
                </a:ext>
              </a:extLst>
            </p:cNvPr>
            <p:cNvSpPr/>
            <p:nvPr/>
          </p:nvSpPr>
          <p:spPr>
            <a:xfrm>
              <a:off x="4489515" y="595947"/>
              <a:ext cx="2496217" cy="76682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670" tIns="17780" rIns="2667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kern="1200" dirty="0">
                  <a:latin typeface="Fira Sans" panose="020B0604020202020204" charset="0"/>
                  <a:ea typeface="Fira Sans" panose="020B0604020202020204" charset="0"/>
                </a:rPr>
                <a:t>Ekran Clients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kern="1200" dirty="0">
                  <a:latin typeface="Fira Sans" panose="020B0604020202020204" charset="0"/>
                  <a:ea typeface="Fira Sans" panose="020B0604020202020204" charset="0"/>
                </a:rPr>
                <a:t>Windows/Linux/Citrix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dirty="0">
                  <a:latin typeface="Fira Sans" panose="020B0604020202020204" charset="0"/>
                  <a:ea typeface="Fira Sans" panose="020B0604020202020204" charset="0"/>
                </a:rPr>
                <a:t>(AGENT)</a:t>
              </a:r>
              <a:r>
                <a:rPr lang="ru-RU" sz="1600" b="1" kern="1200" dirty="0">
                  <a:latin typeface="Fira Sans" panose="020B0604020202020204" charset="0"/>
                  <a:ea typeface="Fira Sans" panose="020B0604020202020204" charset="0"/>
                </a:rPr>
                <a:t> </a:t>
              </a:r>
              <a:endParaRPr lang="en-US" sz="1600" kern="1200" dirty="0">
                <a:latin typeface="Fira Sans" panose="020B0604020202020204" charset="0"/>
                <a:ea typeface="Fira Sans" panose="020B0604020202020204" charset="0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BB68212E-A39E-1818-CEA8-27CDB59D10FC}"/>
              </a:ext>
            </a:extLst>
          </p:cNvPr>
          <p:cNvGrpSpPr/>
          <p:nvPr/>
        </p:nvGrpSpPr>
        <p:grpSpPr>
          <a:xfrm>
            <a:off x="7919110" y="4060715"/>
            <a:ext cx="2771277" cy="1761122"/>
            <a:chOff x="4974445" y="1654029"/>
            <a:chExt cx="2004210" cy="860573"/>
          </a:xfrm>
        </p:grpSpPr>
        <p:sp>
          <p:nvSpPr>
            <p:cNvPr id="84" name="Rounded Rectangle 32">
              <a:extLst>
                <a:ext uri="{FF2B5EF4-FFF2-40B4-BE49-F238E27FC236}">
                  <a16:creationId xmlns:a16="http://schemas.microsoft.com/office/drawing/2014/main" id="{915C86EE-F8D1-8EA0-3EB2-107E0ACF075F}"/>
                </a:ext>
              </a:extLst>
            </p:cNvPr>
            <p:cNvSpPr/>
            <p:nvPr/>
          </p:nvSpPr>
          <p:spPr>
            <a:xfrm>
              <a:off x="4974445" y="1654029"/>
              <a:ext cx="2004210" cy="860573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5" name="Rounded Rectangle 14">
              <a:extLst>
                <a:ext uri="{FF2B5EF4-FFF2-40B4-BE49-F238E27FC236}">
                  <a16:creationId xmlns:a16="http://schemas.microsoft.com/office/drawing/2014/main" id="{C8CAD503-BC27-EA64-4F2C-B83403E2B9E9}"/>
                </a:ext>
              </a:extLst>
            </p:cNvPr>
            <p:cNvSpPr/>
            <p:nvPr/>
          </p:nvSpPr>
          <p:spPr>
            <a:xfrm>
              <a:off x="4999650" y="1679234"/>
              <a:ext cx="1953800" cy="81016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6670" tIns="17780" rIns="2667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kern="1200" dirty="0" err="1">
                  <a:latin typeface="Fira Sans" panose="020B0604020202020204" charset="0"/>
                  <a:ea typeface="Fira Sans" panose="020B0604020202020204" charset="0"/>
                </a:rPr>
                <a:t>Komponente</a:t>
              </a:r>
              <a:r>
                <a:rPr lang="en-US" kern="1200" dirty="0">
                  <a:latin typeface="Fira Sans" panose="020B0604020202020204" charset="0"/>
                  <a:ea typeface="Fira Sans" panose="020B0604020202020204" charset="0"/>
                </a:rPr>
                <a:t> za </a:t>
              </a:r>
              <a:r>
                <a:rPr lang="en-US" kern="1200" dirty="0" err="1">
                  <a:latin typeface="Fira Sans" panose="020B0604020202020204" charset="0"/>
                  <a:ea typeface="Fira Sans" panose="020B0604020202020204" charset="0"/>
                </a:rPr>
                <a:t>praćenje</a:t>
              </a:r>
              <a:r>
                <a:rPr lang="en-US" kern="1200" dirty="0">
                  <a:latin typeface="Fira Sans" panose="020B0604020202020204" charset="0"/>
                  <a:ea typeface="Fira Sans" panose="020B0604020202020204" charset="0"/>
                </a:rPr>
                <a:t> </a:t>
              </a:r>
              <a:r>
                <a:rPr lang="en-US" kern="1200" dirty="0" err="1">
                  <a:latin typeface="Fira Sans" panose="020B0604020202020204" charset="0"/>
                  <a:ea typeface="Fira Sans" panose="020B0604020202020204" charset="0"/>
                </a:rPr>
                <a:t>aktivnosti</a:t>
              </a:r>
              <a:r>
                <a:rPr lang="en-US" kern="1200" dirty="0">
                  <a:latin typeface="Fira Sans" panose="020B0604020202020204" charset="0"/>
                  <a:ea typeface="Fira Sans" panose="020B0604020202020204" charset="0"/>
                </a:rPr>
                <a:t> </a:t>
              </a:r>
              <a:r>
                <a:rPr lang="en-US" kern="1200" dirty="0" err="1">
                  <a:latin typeface="Fira Sans" panose="020B0604020202020204" charset="0"/>
                  <a:ea typeface="Fira Sans" panose="020B0604020202020204" charset="0"/>
                </a:rPr>
                <a:t>korisnika</a:t>
              </a:r>
              <a:r>
                <a:rPr lang="en-US" kern="1200" dirty="0">
                  <a:latin typeface="Fira Sans" panose="020B0604020202020204" charset="0"/>
                  <a:ea typeface="Fira Sans" panose="020B0604020202020204" charset="0"/>
                </a:rPr>
                <a:t> na </a:t>
              </a:r>
              <a:r>
                <a:rPr lang="hr-HR" kern="1200" dirty="0">
                  <a:latin typeface="Fira Sans" panose="020B0604020202020204" charset="0"/>
                  <a:ea typeface="Fira Sans" panose="020B0604020202020204" charset="0"/>
                </a:rPr>
                <a:t>klijentu</a:t>
              </a:r>
              <a:endParaRPr lang="en-US" kern="1200" dirty="0">
                <a:latin typeface="Fira Sans" panose="020B0604020202020204" charset="0"/>
                <a:ea typeface="Fira Sans" panose="020B0604020202020204" charset="0"/>
              </a:endParaRPr>
            </a:p>
          </p:txBody>
        </p:sp>
      </p:grpSp>
      <p:pic>
        <p:nvPicPr>
          <p:cNvPr id="3" name="Image 0" descr=" ">
            <a:extLst>
              <a:ext uri="{FF2B5EF4-FFF2-40B4-BE49-F238E27FC236}">
                <a16:creationId xmlns:a16="http://schemas.microsoft.com/office/drawing/2014/main" id="{8CCDFDBA-4495-DC10-83C5-6CFFA12E42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811" y="59319"/>
            <a:ext cx="1408543" cy="38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0218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29389AB-E994-1396-4B5E-04F5BBB710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1FE9B7C-EEAB-A804-5990-E9F36BD7F910}"/>
              </a:ext>
            </a:extLst>
          </p:cNvPr>
          <p:cNvSpPr/>
          <p:nvPr/>
        </p:nvSpPr>
        <p:spPr>
          <a:xfrm rot="5400000">
            <a:off x="5840938" y="-5840938"/>
            <a:ext cx="510121" cy="12192000"/>
          </a:xfrm>
          <a:prstGeom prst="rect">
            <a:avLst/>
          </a:prstGeom>
          <a:solidFill>
            <a:srgbClr val="649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0C4824-534A-5F2B-9BD6-28E3961011F6}"/>
              </a:ext>
            </a:extLst>
          </p:cNvPr>
          <p:cNvSpPr/>
          <p:nvPr/>
        </p:nvSpPr>
        <p:spPr>
          <a:xfrm>
            <a:off x="1" y="6347878"/>
            <a:ext cx="510121" cy="5101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90E39D-D170-8D0C-58A9-96B8F0CEA4E7}"/>
              </a:ext>
            </a:extLst>
          </p:cNvPr>
          <p:cNvSpPr txBox="1"/>
          <p:nvPr/>
        </p:nvSpPr>
        <p:spPr>
          <a:xfrm>
            <a:off x="51119" y="6435209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lang="en-US" sz="16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25" name="Прямоугольник 49">
            <a:extLst>
              <a:ext uri="{FF2B5EF4-FFF2-40B4-BE49-F238E27FC236}">
                <a16:creationId xmlns:a16="http://schemas.microsoft.com/office/drawing/2014/main" id="{D97BC188-6A6C-3F20-A0CF-031A8235E925}"/>
              </a:ext>
            </a:extLst>
          </p:cNvPr>
          <p:cNvSpPr/>
          <p:nvPr/>
        </p:nvSpPr>
        <p:spPr>
          <a:xfrm>
            <a:off x="9070259" y="118296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Full </a:t>
            </a:r>
            <a:r>
              <a:rPr lang="ru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</a:t>
            </a:r>
            <a:r>
              <a:rPr lang="en-US" sz="1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ycle</a:t>
            </a:r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Insider Threat Management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33DF77A-FB48-3ED5-8D7D-90B6D696183B}"/>
              </a:ext>
            </a:extLst>
          </p:cNvPr>
          <p:cNvSpPr txBox="1">
            <a:spLocks/>
          </p:cNvSpPr>
          <p:nvPr/>
        </p:nvSpPr>
        <p:spPr>
          <a:xfrm>
            <a:off x="778394" y="883876"/>
            <a:ext cx="9530745" cy="6117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hr-HR" sz="3200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SaaS</a:t>
            </a:r>
            <a:endParaRPr lang="en-US" sz="3200" b="1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cxnSp>
        <p:nvCxnSpPr>
          <p:cNvPr id="11" name="Прямая соединительная линия 41">
            <a:extLst>
              <a:ext uri="{FF2B5EF4-FFF2-40B4-BE49-F238E27FC236}">
                <a16:creationId xmlns:a16="http://schemas.microsoft.com/office/drawing/2014/main" id="{65BF3320-3823-843D-AE62-F607094C0476}"/>
              </a:ext>
            </a:extLst>
          </p:cNvPr>
          <p:cNvCxnSpPr>
            <a:cxnSpLocks/>
          </p:cNvCxnSpPr>
          <p:nvPr/>
        </p:nvCxnSpPr>
        <p:spPr>
          <a:xfrm>
            <a:off x="-3405" y="1157695"/>
            <a:ext cx="668568" cy="337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" name="Image 0" descr=" ">
            <a:extLst>
              <a:ext uri="{FF2B5EF4-FFF2-40B4-BE49-F238E27FC236}">
                <a16:creationId xmlns:a16="http://schemas.microsoft.com/office/drawing/2014/main" id="{5973C4FB-7D95-4745-AF14-90C6D2CEC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11" y="59319"/>
            <a:ext cx="1408543" cy="380608"/>
          </a:xfrm>
          <a:prstGeom prst="rect">
            <a:avLst/>
          </a:prstGeom>
        </p:spPr>
      </p:pic>
      <p:sp>
        <p:nvSpPr>
          <p:cNvPr id="4" name="Shape 7">
            <a:extLst>
              <a:ext uri="{FF2B5EF4-FFF2-40B4-BE49-F238E27FC236}">
                <a16:creationId xmlns:a16="http://schemas.microsoft.com/office/drawing/2014/main" id="{C88C7E77-6F7C-7D3F-E0EE-A8A79DBAFBE8}"/>
              </a:ext>
            </a:extLst>
          </p:cNvPr>
          <p:cNvSpPr/>
          <p:nvPr/>
        </p:nvSpPr>
        <p:spPr>
          <a:xfrm>
            <a:off x="3336328" y="1625372"/>
            <a:ext cx="3081587" cy="4870192"/>
          </a:xfrm>
          <a:prstGeom prst="rect">
            <a:avLst/>
          </a:prstGeom>
          <a:noFill/>
          <a:ln/>
        </p:spPr>
        <p:txBody>
          <a:bodyPr/>
          <a:lstStyle/>
          <a:p>
            <a:endParaRPr lang="en-U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590F70-B1D3-A03C-EBEF-CFF656B51E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7594" y="853903"/>
            <a:ext cx="6996792" cy="591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986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F22FB420-174C-364A-9D68-BE2DB0824627}"/>
              </a:ext>
            </a:extLst>
          </p:cNvPr>
          <p:cNvSpPr txBox="1">
            <a:spLocks/>
          </p:cNvSpPr>
          <p:nvPr/>
        </p:nvSpPr>
        <p:spPr>
          <a:xfrm>
            <a:off x="778394" y="883876"/>
            <a:ext cx="9530745" cy="6117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hr-HR" sz="3200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Server-orijentirana implementacija</a:t>
            </a:r>
            <a:endParaRPr lang="en-US" sz="3200" b="1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cxnSp>
        <p:nvCxnSpPr>
          <p:cNvPr id="32" name="Прямая соединительная линия 41">
            <a:extLst>
              <a:ext uri="{FF2B5EF4-FFF2-40B4-BE49-F238E27FC236}">
                <a16:creationId xmlns:a16="http://schemas.microsoft.com/office/drawing/2014/main" id="{064DBA05-06F1-B24D-9E4E-BF8345A55F54}"/>
              </a:ext>
            </a:extLst>
          </p:cNvPr>
          <p:cNvCxnSpPr>
            <a:cxnSpLocks/>
          </p:cNvCxnSpPr>
          <p:nvPr/>
        </p:nvCxnSpPr>
        <p:spPr>
          <a:xfrm>
            <a:off x="-3405" y="1157695"/>
            <a:ext cx="668568" cy="337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 rot="5400000">
            <a:off x="5840938" y="-5840938"/>
            <a:ext cx="510121" cy="12192000"/>
          </a:xfrm>
          <a:prstGeom prst="rect">
            <a:avLst/>
          </a:prstGeom>
          <a:solidFill>
            <a:srgbClr val="649A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" y="6347878"/>
            <a:ext cx="510121" cy="51012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1119" y="6435209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6</a:t>
            </a:r>
          </a:p>
        </p:txBody>
      </p:sp>
      <p:sp>
        <p:nvSpPr>
          <p:cNvPr id="23" name="Прямоугольник 49">
            <a:extLst>
              <a:ext uri="{FF2B5EF4-FFF2-40B4-BE49-F238E27FC236}">
                <a16:creationId xmlns:a16="http://schemas.microsoft.com/office/drawing/2014/main" id="{57F17F95-D3F6-B941-8B8E-8B3EA6BB9D79}"/>
              </a:ext>
            </a:extLst>
          </p:cNvPr>
          <p:cNvSpPr/>
          <p:nvPr/>
        </p:nvSpPr>
        <p:spPr>
          <a:xfrm>
            <a:off x="9070259" y="118296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Full </a:t>
            </a:r>
            <a:r>
              <a:rPr lang="ru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</a:t>
            </a:r>
            <a:r>
              <a:rPr lang="en-US" sz="1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ycle</a:t>
            </a:r>
            <a:r>
              <a:rPr lang="en-US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Insider Threat Management</a:t>
            </a:r>
          </a:p>
        </p:txBody>
      </p:sp>
      <p:pic>
        <p:nvPicPr>
          <p:cNvPr id="2" name="Image 0" descr=" ">
            <a:extLst>
              <a:ext uri="{FF2B5EF4-FFF2-40B4-BE49-F238E27FC236}">
                <a16:creationId xmlns:a16="http://schemas.microsoft.com/office/drawing/2014/main" id="{A8D0BF36-0382-8A30-FF8F-B4766C5C0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11" y="59319"/>
            <a:ext cx="1408543" cy="380608"/>
          </a:xfrm>
          <a:prstGeom prst="rect">
            <a:avLst/>
          </a:prstGeom>
        </p:spPr>
      </p:pic>
      <p:pic>
        <p:nvPicPr>
          <p:cNvPr id="4" name="Image 19" descr=" ">
            <a:extLst>
              <a:ext uri="{FF2B5EF4-FFF2-40B4-BE49-F238E27FC236}">
                <a16:creationId xmlns:a16="http://schemas.microsoft.com/office/drawing/2014/main" id="{A35E8707-E75C-C5F9-D8C9-CDABDE7A2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58100" y="10641260"/>
            <a:ext cx="159678" cy="186680"/>
          </a:xfrm>
          <a:prstGeom prst="rect">
            <a:avLst/>
          </a:prstGeom>
        </p:spPr>
      </p:pic>
      <p:pic>
        <p:nvPicPr>
          <p:cNvPr id="5" name="Image 20" descr=" ">
            <a:extLst>
              <a:ext uri="{FF2B5EF4-FFF2-40B4-BE49-F238E27FC236}">
                <a16:creationId xmlns:a16="http://schemas.microsoft.com/office/drawing/2014/main" id="{818D04A4-2D41-E8F9-DEE3-1C05BCD747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864612" y="10648452"/>
            <a:ext cx="154070" cy="1807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3A3548-6C5E-6CFB-A443-73E13EA6B5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8470" y="1617106"/>
            <a:ext cx="7793888" cy="499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4590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kran">
      <a:dk1>
        <a:srgbClr val="404040"/>
      </a:dk1>
      <a:lt1>
        <a:srgbClr val="FFFFFF"/>
      </a:lt1>
      <a:dk2>
        <a:srgbClr val="606060"/>
      </a:dk2>
      <a:lt2>
        <a:srgbClr val="F6F8FA"/>
      </a:lt2>
      <a:accent1>
        <a:srgbClr val="649AC4"/>
      </a:accent1>
      <a:accent2>
        <a:srgbClr val="FF4144"/>
      </a:accent2>
      <a:accent3>
        <a:srgbClr val="537DA7"/>
      </a:accent3>
      <a:accent4>
        <a:srgbClr val="F4B137"/>
      </a:accent4>
      <a:accent5>
        <a:srgbClr val="6DA6D0"/>
      </a:accent5>
      <a:accent6>
        <a:srgbClr val="DEEBF6"/>
      </a:accent6>
      <a:hlink>
        <a:srgbClr val="649AC4"/>
      </a:hlink>
      <a:folHlink>
        <a:srgbClr val="6DA6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kran">
    <a:dk1>
      <a:srgbClr val="404040"/>
    </a:dk1>
    <a:lt1>
      <a:srgbClr val="FFFFFF"/>
    </a:lt1>
    <a:dk2>
      <a:srgbClr val="606060"/>
    </a:dk2>
    <a:lt2>
      <a:srgbClr val="F6F8FA"/>
    </a:lt2>
    <a:accent1>
      <a:srgbClr val="649AC4"/>
    </a:accent1>
    <a:accent2>
      <a:srgbClr val="FF4144"/>
    </a:accent2>
    <a:accent3>
      <a:srgbClr val="537DA7"/>
    </a:accent3>
    <a:accent4>
      <a:srgbClr val="F4B137"/>
    </a:accent4>
    <a:accent5>
      <a:srgbClr val="6DA6D0"/>
    </a:accent5>
    <a:accent6>
      <a:srgbClr val="DEEBF6"/>
    </a:accent6>
    <a:hlink>
      <a:srgbClr val="649AC4"/>
    </a:hlink>
    <a:folHlink>
      <a:srgbClr val="6DA6D0"/>
    </a:folHlink>
  </a:clrScheme>
</a:themeOverride>
</file>

<file path=ppt/theme/themeOverride2.xml><?xml version="1.0" encoding="utf-8"?>
<a:themeOverride xmlns:a="http://schemas.openxmlformats.org/drawingml/2006/main">
  <a:clrScheme name="Ekran">
    <a:dk1>
      <a:srgbClr val="404040"/>
    </a:dk1>
    <a:lt1>
      <a:srgbClr val="FFFFFF"/>
    </a:lt1>
    <a:dk2>
      <a:srgbClr val="606060"/>
    </a:dk2>
    <a:lt2>
      <a:srgbClr val="F6F8FA"/>
    </a:lt2>
    <a:accent1>
      <a:srgbClr val="649AC4"/>
    </a:accent1>
    <a:accent2>
      <a:srgbClr val="FF4144"/>
    </a:accent2>
    <a:accent3>
      <a:srgbClr val="537DA7"/>
    </a:accent3>
    <a:accent4>
      <a:srgbClr val="F4B137"/>
    </a:accent4>
    <a:accent5>
      <a:srgbClr val="6DA6D0"/>
    </a:accent5>
    <a:accent6>
      <a:srgbClr val="DEEBF6"/>
    </a:accent6>
    <a:hlink>
      <a:srgbClr val="649AC4"/>
    </a:hlink>
    <a:folHlink>
      <a:srgbClr val="6DA6D0"/>
    </a:folHlink>
  </a:clrScheme>
</a:themeOverride>
</file>

<file path=ppt/theme/themeOverride3.xml><?xml version="1.0" encoding="utf-8"?>
<a:themeOverride xmlns:a="http://schemas.openxmlformats.org/drawingml/2006/main">
  <a:clrScheme name="Ekran">
    <a:dk1>
      <a:srgbClr val="404040"/>
    </a:dk1>
    <a:lt1>
      <a:srgbClr val="FFFFFF"/>
    </a:lt1>
    <a:dk2>
      <a:srgbClr val="606060"/>
    </a:dk2>
    <a:lt2>
      <a:srgbClr val="F6F8FA"/>
    </a:lt2>
    <a:accent1>
      <a:srgbClr val="649AC4"/>
    </a:accent1>
    <a:accent2>
      <a:srgbClr val="FF4144"/>
    </a:accent2>
    <a:accent3>
      <a:srgbClr val="537DA7"/>
    </a:accent3>
    <a:accent4>
      <a:srgbClr val="F4B137"/>
    </a:accent4>
    <a:accent5>
      <a:srgbClr val="6DA6D0"/>
    </a:accent5>
    <a:accent6>
      <a:srgbClr val="DEEBF6"/>
    </a:accent6>
    <a:hlink>
      <a:srgbClr val="649AC4"/>
    </a:hlink>
    <a:folHlink>
      <a:srgbClr val="6DA6D0"/>
    </a:folHlink>
  </a:clrScheme>
</a:themeOverride>
</file>

<file path=ppt/theme/themeOverride4.xml><?xml version="1.0" encoding="utf-8"?>
<a:themeOverride xmlns:a="http://schemas.openxmlformats.org/drawingml/2006/main">
  <a:clrScheme name="Ekran">
    <a:dk1>
      <a:srgbClr val="404040"/>
    </a:dk1>
    <a:lt1>
      <a:srgbClr val="FFFFFF"/>
    </a:lt1>
    <a:dk2>
      <a:srgbClr val="606060"/>
    </a:dk2>
    <a:lt2>
      <a:srgbClr val="F6F8FA"/>
    </a:lt2>
    <a:accent1>
      <a:srgbClr val="649AC4"/>
    </a:accent1>
    <a:accent2>
      <a:srgbClr val="FF4144"/>
    </a:accent2>
    <a:accent3>
      <a:srgbClr val="537DA7"/>
    </a:accent3>
    <a:accent4>
      <a:srgbClr val="F4B137"/>
    </a:accent4>
    <a:accent5>
      <a:srgbClr val="6DA6D0"/>
    </a:accent5>
    <a:accent6>
      <a:srgbClr val="DEEBF6"/>
    </a:accent6>
    <a:hlink>
      <a:srgbClr val="649AC4"/>
    </a:hlink>
    <a:folHlink>
      <a:srgbClr val="6DA6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9355</TotalTime>
  <Words>1087</Words>
  <Application>Microsoft Office PowerPoint</Application>
  <PresentationFormat>Widescreen</PresentationFormat>
  <Paragraphs>253</Paragraphs>
  <Slides>32</Slides>
  <Notes>32</Notes>
  <HiddenSlides>3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9" baseType="lpstr">
      <vt:lpstr>Calibri Light</vt:lpstr>
      <vt:lpstr>Segoe Print</vt:lpstr>
      <vt:lpstr>Open Sans Light</vt:lpstr>
      <vt:lpstr>Aptos</vt:lpstr>
      <vt:lpstr>Poppins Medium</vt:lpstr>
      <vt:lpstr>Montserrat Medium</vt:lpstr>
      <vt:lpstr>Fira Sans</vt:lpstr>
      <vt:lpstr>Arial</vt:lpstr>
      <vt:lpstr>Times New Roman</vt:lpstr>
      <vt:lpstr>Open Sans ExtraBold</vt:lpstr>
      <vt:lpstr>Poppins SemiBold</vt:lpstr>
      <vt:lpstr>Calibri</vt:lpstr>
      <vt:lpstr>Open Sans</vt:lpstr>
      <vt:lpstr>Corbel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 Sessa</dc:creator>
  <cp:lastModifiedBy>Sanjan Oštro</cp:lastModifiedBy>
  <cp:revision>202</cp:revision>
  <dcterms:created xsi:type="dcterms:W3CDTF">2018-07-11T16:05:45Z</dcterms:created>
  <dcterms:modified xsi:type="dcterms:W3CDTF">2025-09-18T09:47:01Z</dcterms:modified>
</cp:coreProperties>
</file>